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68" r:id="rId4"/>
  </p:sldMasterIdLst>
  <p:notesMasterIdLst>
    <p:notesMasterId r:id="rId6"/>
  </p:notesMasterIdLst>
  <p:handoutMasterIdLst>
    <p:handoutMasterId r:id="rId7"/>
  </p:handoutMasterIdLst>
  <p:sldIdLst>
    <p:sldId id="262" r:id="rId5"/>
  </p:sldIdLst>
  <p:sldSz cx="12192000" cy="25603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E9F5"/>
    <a:srgbClr val="7FBBE9"/>
    <a:srgbClr val="E2F1F9"/>
    <a:srgbClr val="E2D9F1"/>
    <a:srgbClr val="DD9DE5"/>
    <a:srgbClr val="0078D4"/>
    <a:srgbClr val="FFD0C3"/>
    <a:srgbClr val="FFB09B"/>
    <a:srgbClr val="FFE8E2"/>
    <a:srgbClr val="243A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0065C1-28AA-48E8-BB37-B15667677EB3}" v="262" dt="2025-03-14T22:16:58.026"/>
    <p1510:client id="{F0737476-E22E-63E6-5312-B170AA455C0C}" v="2" dt="2025-03-14T18:29:31.3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0" d="100"/>
          <a:sy n="70" d="100"/>
        </p:scale>
        <p:origin x="2118" y="-388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0E5D23-E6CA-BE6C-50B6-A4DC1AE76AB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08AB0F9-1862-C8E3-A4CA-2169C33E243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EE1A564-7E9D-4F91-B8BB-F3B746D24AAD}" type="datetimeFigureOut">
              <a:rPr lang="en-US" smtClean="0"/>
              <a:t>3/24/2025</a:t>
            </a:fld>
            <a:endParaRPr lang="en-US"/>
          </a:p>
        </p:txBody>
      </p:sp>
      <p:sp>
        <p:nvSpPr>
          <p:cNvPr id="4" name="Footer Placeholder 3">
            <a:extLst>
              <a:ext uri="{FF2B5EF4-FFF2-40B4-BE49-F238E27FC236}">
                <a16:creationId xmlns:a16="http://schemas.microsoft.com/office/drawing/2014/main" id="{7EDE7F17-988D-E2E7-8231-BA2A582ECF6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75C1429-2316-3680-E8C8-4A3F44D343A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12BD2-E825-42F6-8CB4-8C5DA06D6DB7}" type="slidenum">
              <a:rPr lang="en-US" smtClean="0"/>
              <a:t>‹#›</a:t>
            </a:fld>
            <a:endParaRPr lang="en-US"/>
          </a:p>
        </p:txBody>
      </p:sp>
    </p:spTree>
    <p:extLst>
      <p:ext uri="{BB962C8B-B14F-4D97-AF65-F5344CB8AC3E}">
        <p14:creationId xmlns:p14="http://schemas.microsoft.com/office/powerpoint/2010/main" val="3279045783"/>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423223-00F6-44EE-BD47-7B9D49FACB40}" type="datetimeFigureOut">
              <a:rPr lang="en-US" smtClean="0"/>
              <a:t>3/24/2025</a:t>
            </a:fld>
            <a:endParaRPr lang="en-US"/>
          </a:p>
        </p:txBody>
      </p:sp>
      <p:sp>
        <p:nvSpPr>
          <p:cNvPr id="4" name="Slide Image Placeholder 3"/>
          <p:cNvSpPr>
            <a:spLocks noGrp="1" noRot="1" noChangeAspect="1"/>
          </p:cNvSpPr>
          <p:nvPr>
            <p:ph type="sldImg" idx="2"/>
          </p:nvPr>
        </p:nvSpPr>
        <p:spPr>
          <a:xfrm>
            <a:off x="2693988" y="1143000"/>
            <a:ext cx="14700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06E623-45C5-4EB6-9560-F09725A641DF}" type="slidenum">
              <a:rPr lang="en-US" smtClean="0"/>
              <a:t>‹#›</a:t>
            </a:fld>
            <a:endParaRPr lang="en-US"/>
          </a:p>
        </p:txBody>
      </p:sp>
    </p:spTree>
    <p:extLst>
      <p:ext uri="{BB962C8B-B14F-4D97-AF65-F5344CB8AC3E}">
        <p14:creationId xmlns:p14="http://schemas.microsoft.com/office/powerpoint/2010/main" val="2060887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407973-04F7-ACD8-67AB-85E27A993C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FE6F07-75AF-D702-73FC-88EB405A2DC3}"/>
              </a:ext>
            </a:extLst>
          </p:cNvPr>
          <p:cNvSpPr>
            <a:spLocks noGrp="1" noRot="1" noChangeAspect="1"/>
          </p:cNvSpPr>
          <p:nvPr>
            <p:ph type="sldImg"/>
          </p:nvPr>
        </p:nvSpPr>
        <p:spPr>
          <a:xfrm>
            <a:off x="2693988" y="1143000"/>
            <a:ext cx="1470025" cy="3086100"/>
          </a:xfrm>
        </p:spPr>
      </p:sp>
      <p:sp>
        <p:nvSpPr>
          <p:cNvPr id="3" name="Notes Placeholder 2">
            <a:extLst>
              <a:ext uri="{FF2B5EF4-FFF2-40B4-BE49-F238E27FC236}">
                <a16:creationId xmlns:a16="http://schemas.microsoft.com/office/drawing/2014/main" id="{3921A042-3C1B-A068-F4DB-5ACE74A27FD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0D5451E-A86F-0892-150B-9A9BF8F7C0B9}"/>
              </a:ext>
            </a:extLst>
          </p:cNvPr>
          <p:cNvSpPr>
            <a:spLocks noGrp="1"/>
          </p:cNvSpPr>
          <p:nvPr>
            <p:ph type="sldNum" sz="quarter" idx="5"/>
          </p:nvPr>
        </p:nvSpPr>
        <p:spPr/>
        <p:txBody>
          <a:bodyPr/>
          <a:lstStyle/>
          <a:p>
            <a:fld id="{7206E623-45C5-4EB6-9560-F09725A641DF}" type="slidenum">
              <a:rPr lang="en-US" smtClean="0"/>
              <a:t>1</a:t>
            </a:fld>
            <a:endParaRPr lang="en-US"/>
          </a:p>
        </p:txBody>
      </p:sp>
    </p:spTree>
    <p:extLst>
      <p:ext uri="{BB962C8B-B14F-4D97-AF65-F5344CB8AC3E}">
        <p14:creationId xmlns:p14="http://schemas.microsoft.com/office/powerpoint/2010/main" val="4067489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4190155"/>
            <a:ext cx="10363200" cy="8913707"/>
          </a:xfrm>
        </p:spPr>
        <p:txBody>
          <a:bodyPr anchor="b"/>
          <a:lstStyle>
            <a:lvl1pPr algn="ctr">
              <a:defRPr sz="8000"/>
            </a:lvl1pPr>
          </a:lstStyle>
          <a:p>
            <a:r>
              <a:rPr lang="en-US"/>
              <a:t>Click to edit Master title style</a:t>
            </a:r>
            <a:endParaRPr lang="en-US" dirty="0"/>
          </a:p>
        </p:txBody>
      </p:sp>
      <p:sp>
        <p:nvSpPr>
          <p:cNvPr id="3" name="Subtitle 2"/>
          <p:cNvSpPr>
            <a:spLocks noGrp="1"/>
          </p:cNvSpPr>
          <p:nvPr>
            <p:ph type="subTitle" idx="1"/>
          </p:nvPr>
        </p:nvSpPr>
        <p:spPr>
          <a:xfrm>
            <a:off x="1524000" y="13447609"/>
            <a:ext cx="9144000" cy="6181511"/>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AEABEAD-A723-426F-A8DE-362A0712C6D6}" type="datetimeFigureOut">
              <a:rPr lang="en-US" smtClean="0"/>
              <a:t>3/24/2025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661992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AEABEAD-A723-426F-A8DE-362A0712C6D6}" type="datetimeFigureOut">
              <a:rPr lang="en-US" smtClean="0"/>
              <a:t>3/24/2025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4027690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1363133"/>
            <a:ext cx="2628900" cy="216975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1363133"/>
            <a:ext cx="7734300" cy="216975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AEABEAD-A723-426F-A8DE-362A0712C6D6}" type="datetimeFigureOut">
              <a:rPr lang="en-US" smtClean="0"/>
              <a:t>3/24/2025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1778345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AEABEAD-A723-426F-A8DE-362A0712C6D6}" type="datetimeFigureOut">
              <a:rPr lang="en-US" smtClean="0"/>
              <a:t>3/24/2025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489862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6383028"/>
            <a:ext cx="10515600" cy="10650218"/>
          </a:xfrm>
        </p:spPr>
        <p:txBody>
          <a:bodyPr anchor="b"/>
          <a:lstStyle>
            <a:lvl1pPr>
              <a:defRPr sz="8000"/>
            </a:lvl1pPr>
          </a:lstStyle>
          <a:p>
            <a:r>
              <a:rPr lang="en-US"/>
              <a:t>Click to edit Master title style</a:t>
            </a:r>
            <a:endParaRPr lang="en-US" dirty="0"/>
          </a:p>
        </p:txBody>
      </p:sp>
      <p:sp>
        <p:nvSpPr>
          <p:cNvPr id="3" name="Text Placeholder 2"/>
          <p:cNvSpPr>
            <a:spLocks noGrp="1"/>
          </p:cNvSpPr>
          <p:nvPr>
            <p:ph type="body" idx="1"/>
          </p:nvPr>
        </p:nvSpPr>
        <p:spPr>
          <a:xfrm>
            <a:off x="831851" y="17134001"/>
            <a:ext cx="10515600" cy="5600698"/>
          </a:xfrm>
        </p:spPr>
        <p:txBody>
          <a:bodyPr/>
          <a:lstStyle>
            <a:lvl1pPr marL="0" indent="0">
              <a:buNone/>
              <a:defRPr sz="3200">
                <a:solidFill>
                  <a:schemeClr val="tx1">
                    <a:tint val="82000"/>
                  </a:schemeClr>
                </a:solidFill>
              </a:defRPr>
            </a:lvl1pPr>
            <a:lvl2pPr marL="609585" indent="0">
              <a:buNone/>
              <a:defRPr sz="2667">
                <a:solidFill>
                  <a:schemeClr val="tx1">
                    <a:tint val="82000"/>
                  </a:schemeClr>
                </a:solidFill>
              </a:defRPr>
            </a:lvl2pPr>
            <a:lvl3pPr marL="1219170" indent="0">
              <a:buNone/>
              <a:defRPr sz="2400">
                <a:solidFill>
                  <a:schemeClr val="tx1">
                    <a:tint val="82000"/>
                  </a:schemeClr>
                </a:solidFill>
              </a:defRPr>
            </a:lvl3pPr>
            <a:lvl4pPr marL="1828754" indent="0">
              <a:buNone/>
              <a:defRPr sz="2133">
                <a:solidFill>
                  <a:schemeClr val="tx1">
                    <a:tint val="82000"/>
                  </a:schemeClr>
                </a:solidFill>
              </a:defRPr>
            </a:lvl4pPr>
            <a:lvl5pPr marL="2438339" indent="0">
              <a:buNone/>
              <a:defRPr sz="2133">
                <a:solidFill>
                  <a:schemeClr val="tx1">
                    <a:tint val="82000"/>
                  </a:schemeClr>
                </a:solidFill>
              </a:defRPr>
            </a:lvl5pPr>
            <a:lvl6pPr marL="3047924" indent="0">
              <a:buNone/>
              <a:defRPr sz="2133">
                <a:solidFill>
                  <a:schemeClr val="tx1">
                    <a:tint val="82000"/>
                  </a:schemeClr>
                </a:solidFill>
              </a:defRPr>
            </a:lvl6pPr>
            <a:lvl7pPr marL="3657509" indent="0">
              <a:buNone/>
              <a:defRPr sz="2133">
                <a:solidFill>
                  <a:schemeClr val="tx1">
                    <a:tint val="82000"/>
                  </a:schemeClr>
                </a:solidFill>
              </a:defRPr>
            </a:lvl7pPr>
            <a:lvl8pPr marL="4267093" indent="0">
              <a:buNone/>
              <a:defRPr sz="2133">
                <a:solidFill>
                  <a:schemeClr val="tx1">
                    <a:tint val="82000"/>
                  </a:schemeClr>
                </a:solidFill>
              </a:defRPr>
            </a:lvl8pPr>
            <a:lvl9pPr marL="4876678" indent="0">
              <a:buNone/>
              <a:defRPr sz="2133">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AEABEAD-A723-426F-A8DE-362A0712C6D6}" type="datetimeFigureOut">
              <a:rPr lang="en-US" smtClean="0"/>
              <a:t>3/24/2025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593556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6815667"/>
            <a:ext cx="5181600" cy="162449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6815667"/>
            <a:ext cx="5181600" cy="162449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AEABEAD-A723-426F-A8DE-362A0712C6D6}" type="datetimeFigureOut">
              <a:rPr lang="en-US" smtClean="0"/>
              <a:t>3/24/2025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415739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363139"/>
            <a:ext cx="10515600" cy="49487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6276342"/>
            <a:ext cx="5157787" cy="3075938"/>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839789" y="9352280"/>
            <a:ext cx="5157787" cy="137557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6276342"/>
            <a:ext cx="5183188" cy="3075938"/>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72201" y="9352280"/>
            <a:ext cx="5183188" cy="137557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AEABEAD-A723-426F-A8DE-362A0712C6D6}" type="datetimeFigureOut">
              <a:rPr lang="en-US" smtClean="0"/>
              <a:t>3/24/2025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238198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AEABEAD-A723-426F-A8DE-362A0712C6D6}" type="datetimeFigureOut">
              <a:rPr lang="en-US" smtClean="0"/>
              <a:t>3/24/2025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182388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EABEAD-A723-426F-A8DE-362A0712C6D6}" type="datetimeFigureOut">
              <a:rPr lang="en-US" smtClean="0"/>
              <a:t>3/24/2025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458025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1706880"/>
            <a:ext cx="3932237" cy="5974080"/>
          </a:xfrm>
        </p:spPr>
        <p:txBody>
          <a:bodyPr anchor="b"/>
          <a:lstStyle>
            <a:lvl1pPr>
              <a:defRPr sz="4267"/>
            </a:lvl1pPr>
          </a:lstStyle>
          <a:p>
            <a:r>
              <a:rPr lang="en-US"/>
              <a:t>Click to edit Master title style</a:t>
            </a:r>
            <a:endParaRPr lang="en-US" dirty="0"/>
          </a:p>
        </p:txBody>
      </p:sp>
      <p:sp>
        <p:nvSpPr>
          <p:cNvPr id="3" name="Content Placeholder 2"/>
          <p:cNvSpPr>
            <a:spLocks noGrp="1"/>
          </p:cNvSpPr>
          <p:nvPr>
            <p:ph idx="1"/>
          </p:nvPr>
        </p:nvSpPr>
        <p:spPr>
          <a:xfrm>
            <a:off x="5183188" y="3686392"/>
            <a:ext cx="6172200" cy="181948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7680960"/>
            <a:ext cx="3932237" cy="14229929"/>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p:cNvSpPr>
            <a:spLocks noGrp="1"/>
          </p:cNvSpPr>
          <p:nvPr>
            <p:ph type="dt" sz="half" idx="10"/>
          </p:nvPr>
        </p:nvSpPr>
        <p:spPr/>
        <p:txBody>
          <a:bodyPr/>
          <a:lstStyle/>
          <a:p>
            <a:fld id="{0AEABEAD-A723-426F-A8DE-362A0712C6D6}" type="datetimeFigureOut">
              <a:rPr lang="en-US" smtClean="0"/>
              <a:t>3/24/2025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319008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1706880"/>
            <a:ext cx="3932237" cy="5974080"/>
          </a:xfrm>
        </p:spPr>
        <p:txBody>
          <a:bodyPr anchor="b"/>
          <a:lstStyle>
            <a:lvl1pPr>
              <a:defRPr sz="4267"/>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3686392"/>
            <a:ext cx="6172200" cy="18194867"/>
          </a:xfrm>
        </p:spPr>
        <p:txBody>
          <a:bodyPr anchor="t"/>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t>Click icon to add picture</a:t>
            </a:r>
            <a:endParaRPr lang="en-US" dirty="0"/>
          </a:p>
        </p:txBody>
      </p:sp>
      <p:sp>
        <p:nvSpPr>
          <p:cNvPr id="4" name="Text Placeholder 3"/>
          <p:cNvSpPr>
            <a:spLocks noGrp="1"/>
          </p:cNvSpPr>
          <p:nvPr>
            <p:ph type="body" sz="half" idx="2"/>
          </p:nvPr>
        </p:nvSpPr>
        <p:spPr>
          <a:xfrm>
            <a:off x="839788" y="7680960"/>
            <a:ext cx="3932237" cy="14229929"/>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p:cNvSpPr>
            <a:spLocks noGrp="1"/>
          </p:cNvSpPr>
          <p:nvPr>
            <p:ph type="dt" sz="half" idx="10"/>
          </p:nvPr>
        </p:nvSpPr>
        <p:spPr/>
        <p:txBody>
          <a:bodyPr/>
          <a:lstStyle/>
          <a:p>
            <a:fld id="{0AEABEAD-A723-426F-A8DE-362A0712C6D6}" type="datetimeFigureOut">
              <a:rPr lang="en-US" smtClean="0"/>
              <a:t>3/24/2025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988033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363139"/>
            <a:ext cx="10515600" cy="494876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6815667"/>
            <a:ext cx="10515600" cy="1624499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23730379"/>
            <a:ext cx="2743200" cy="1363133"/>
          </a:xfrm>
          <a:prstGeom prst="rect">
            <a:avLst/>
          </a:prstGeom>
        </p:spPr>
        <p:txBody>
          <a:bodyPr vert="horz" lIns="91440" tIns="45720" rIns="91440" bIns="45720" rtlCol="0" anchor="ctr"/>
          <a:lstStyle>
            <a:lvl1pPr algn="l">
              <a:defRPr sz="1600">
                <a:solidFill>
                  <a:schemeClr val="tx1">
                    <a:tint val="82000"/>
                  </a:schemeClr>
                </a:solidFill>
              </a:defRPr>
            </a:lvl1pPr>
          </a:lstStyle>
          <a:p>
            <a:fld id="{0AEABEAD-A723-426F-A8DE-362A0712C6D6}" type="datetimeFigureOut">
              <a:rPr lang="en-US" smtClean="0"/>
              <a:pPr/>
              <a:t>3/24/2025</a:t>
            </a:fld>
            <a:endParaRPr lang="en-US"/>
          </a:p>
        </p:txBody>
      </p:sp>
      <p:sp>
        <p:nvSpPr>
          <p:cNvPr id="5" name="Footer Placeholder 4"/>
          <p:cNvSpPr>
            <a:spLocks noGrp="1"/>
          </p:cNvSpPr>
          <p:nvPr>
            <p:ph type="ftr" sz="quarter" idx="3"/>
          </p:nvPr>
        </p:nvSpPr>
        <p:spPr>
          <a:xfrm>
            <a:off x="4038600" y="23730379"/>
            <a:ext cx="4114800" cy="1363133"/>
          </a:xfrm>
          <a:prstGeom prst="rect">
            <a:avLst/>
          </a:prstGeom>
        </p:spPr>
        <p:txBody>
          <a:bodyPr vert="horz" lIns="91440" tIns="45720" rIns="91440" bIns="45720" rtlCol="0" anchor="ctr"/>
          <a:lstStyle>
            <a:lvl1pPr algn="ctr">
              <a:defRPr sz="16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23730379"/>
            <a:ext cx="2743200" cy="1363133"/>
          </a:xfrm>
          <a:prstGeom prst="rect">
            <a:avLst/>
          </a:prstGeom>
        </p:spPr>
        <p:txBody>
          <a:bodyPr vert="horz" lIns="91440" tIns="45720" rIns="91440" bIns="45720" rtlCol="0" anchor="ctr"/>
          <a:lstStyle>
            <a:lvl1pPr algn="r">
              <a:defRPr sz="1600">
                <a:solidFill>
                  <a:schemeClr val="tx1">
                    <a:tint val="82000"/>
                  </a:schemeClr>
                </a:solidFill>
              </a:defRPr>
            </a:lvl1pPr>
          </a:lstStyle>
          <a:p>
            <a:fld id="{CF7E0060-1372-42FE-826D-5E85BD81078E}" type="slidenum">
              <a:rPr lang="en-US" smtClean="0"/>
              <a:pPr/>
              <a:t>‹#›</a:t>
            </a:fld>
            <a:endParaRPr lang="en-US"/>
          </a:p>
        </p:txBody>
      </p:sp>
    </p:spTree>
    <p:extLst>
      <p:ext uri="{BB962C8B-B14F-4D97-AF65-F5344CB8AC3E}">
        <p14:creationId xmlns:p14="http://schemas.microsoft.com/office/powerpoint/2010/main" val="299380866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7680" userDrawn="1">
          <p15:clr>
            <a:srgbClr val="F26B43"/>
          </p15:clr>
        </p15:guide>
        <p15:guide id="3" pos="288" userDrawn="1">
          <p15:clr>
            <a:srgbClr val="F26B43"/>
          </p15:clr>
        </p15:guide>
        <p15:guide id="4" pos="7392" userDrawn="1">
          <p15:clr>
            <a:srgbClr val="F26B43"/>
          </p15:clr>
        </p15:guide>
        <p15:guide id="5" orient="horz" pos="201" userDrawn="1">
          <p15:clr>
            <a:srgbClr val="F26B43"/>
          </p15:clr>
        </p15:guide>
        <p15:guide id="6" orient="horz" pos="1592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support.microsoft.com/en-us/topic/introducing-copilot-agents-943e563d-602d-40fa-bdd1-dbc83f582466"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hyperlink" Target="https://learn.microsoft.com/en-us/microsoft-365-copilot/extensibility/overview-graph-connecto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E674B9-417C-0A7B-AB06-CD064327A047}"/>
            </a:ext>
          </a:extLst>
        </p:cNvPr>
        <p:cNvGrpSpPr/>
        <p:nvPr/>
      </p:nvGrpSpPr>
      <p:grpSpPr>
        <a:xfrm>
          <a:off x="0" y="0"/>
          <a:ext cx="0" cy="0"/>
          <a:chOff x="0" y="0"/>
          <a:chExt cx="0" cy="0"/>
        </a:xfrm>
      </p:grpSpPr>
      <p:sp>
        <p:nvSpPr>
          <p:cNvPr id="57" name="Rectangle 56">
            <a:extLst>
              <a:ext uri="{FF2B5EF4-FFF2-40B4-BE49-F238E27FC236}">
                <a16:creationId xmlns:a16="http://schemas.microsoft.com/office/drawing/2014/main" id="{621F940A-321D-961A-22BF-ABB554E74F02}"/>
              </a:ext>
              <a:ext uri="{C183D7F6-B498-43B3-948B-1728B52AA6E4}">
                <adec:decorative xmlns:adec="http://schemas.microsoft.com/office/drawing/2017/decorative" val="1"/>
              </a:ext>
            </a:extLst>
          </p:cNvPr>
          <p:cNvSpPr>
            <a:spLocks/>
          </p:cNvSpPr>
          <p:nvPr/>
        </p:nvSpPr>
        <p:spPr>
          <a:xfrm>
            <a:off x="1904" y="-38098"/>
            <a:ext cx="12192000" cy="2915165"/>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9" name="Title 4">
            <a:extLst>
              <a:ext uri="{FF2B5EF4-FFF2-40B4-BE49-F238E27FC236}">
                <a16:creationId xmlns:a16="http://schemas.microsoft.com/office/drawing/2014/main" id="{597B5304-DF80-A3D0-978E-F1CAAD9D442F}"/>
              </a:ext>
            </a:extLst>
          </p:cNvPr>
          <p:cNvSpPr>
            <a:spLocks noGrp="1"/>
          </p:cNvSpPr>
          <p:nvPr>
            <p:ph type="title"/>
          </p:nvPr>
        </p:nvSpPr>
        <p:spPr>
          <a:xfrm>
            <a:off x="459104" y="1103719"/>
            <a:ext cx="11277600" cy="1252537"/>
          </a:xfrm>
        </p:spPr>
        <p:txBody>
          <a:bodyPr>
            <a:normAutofit fontScale="90000"/>
          </a:bodyPr>
          <a:lstStyle/>
          <a:p>
            <a:r>
              <a:rPr lang="en-US" dirty="0"/>
              <a:t>Automate tasks with agents in Microsoft 365 Copilot Chat</a:t>
            </a:r>
          </a:p>
        </p:txBody>
      </p:sp>
      <p:sp>
        <p:nvSpPr>
          <p:cNvPr id="479" name="TextBox 478">
            <a:extLst>
              <a:ext uri="{FF2B5EF4-FFF2-40B4-BE49-F238E27FC236}">
                <a16:creationId xmlns:a16="http://schemas.microsoft.com/office/drawing/2014/main" id="{0093FCD2-492B-A005-696D-D9E76243C0FA}"/>
              </a:ext>
            </a:extLst>
          </p:cNvPr>
          <p:cNvSpPr txBox="1"/>
          <p:nvPr/>
        </p:nvSpPr>
        <p:spPr>
          <a:xfrm>
            <a:off x="459111" y="3297105"/>
            <a:ext cx="11355127" cy="2564163"/>
          </a:xfrm>
          <a:prstGeom prst="rect">
            <a:avLst/>
          </a:prstGeom>
          <a:noFill/>
        </p:spPr>
        <p:txBody>
          <a:bodyPr wrap="square" lIns="0" tIns="0" rIns="0" bIns="0">
            <a:spAutoFit/>
          </a:bodyPr>
          <a:lstStyle/>
          <a:p>
            <a:pPr>
              <a:spcAft>
                <a:spcPts val="800"/>
              </a:spcAft>
            </a:pPr>
            <a:r>
              <a:rPr lang="en-US" sz="4000" spc="-50" dirty="0">
                <a:gradFill flip="none" rotWithShape="1">
                  <a:gsLst>
                    <a:gs pos="29000">
                      <a:srgbClr val="0078D4"/>
                    </a:gs>
                    <a:gs pos="100000">
                      <a:srgbClr val="C53FCC"/>
                    </a:gs>
                  </a:gsLst>
                  <a:lin ang="0" scaled="1"/>
                  <a:tileRect/>
                </a:gradFill>
                <a:latin typeface="+mj-lt"/>
                <a:cs typeface="Segoe Sans Display Semibold" pitchFamily="2" charset="0"/>
              </a:rPr>
              <a:t>What are agents?</a:t>
            </a:r>
          </a:p>
          <a:p>
            <a:pPr>
              <a:spcAft>
                <a:spcPts val="1500"/>
              </a:spcAft>
              <a:defRPr/>
            </a:pPr>
            <a:r>
              <a:rPr lang="en-US" sz="2399" kern="100" dirty="0">
                <a:ea typeface="Aptos" panose="020B0004020202020204" pitchFamily="34" charset="0"/>
                <a:cs typeface="Times New Roman" panose="02020603050405020304" pitchFamily="18" charset="0"/>
              </a:rPr>
              <a:t>Agents are AI-powered tools that extend Microsoft 365 Copilot by handling complex processes and tasks for you. For example, they can help you manage projects or perform compliance checks for your documents. You can create agents easily in Copilot Chat and connect them to your organization’s shared data to further unlock productivity</a:t>
            </a:r>
            <a:r>
              <a:rPr lang="en-US" sz="2399" kern="100" baseline="30000" dirty="0">
                <a:ea typeface="Aptos" panose="020B0004020202020204" pitchFamily="34" charset="0"/>
                <a:cs typeface="Times New Roman" panose="02020603050405020304" pitchFamily="18" charset="0"/>
              </a:rPr>
              <a:t>1</a:t>
            </a:r>
            <a:r>
              <a:rPr lang="en-US" sz="2399" kern="100" dirty="0">
                <a:ea typeface="Aptos" panose="020B0004020202020204" pitchFamily="34" charset="0"/>
                <a:cs typeface="Times New Roman" panose="02020603050405020304" pitchFamily="18" charset="0"/>
              </a:rPr>
              <a:t>.</a:t>
            </a:r>
          </a:p>
        </p:txBody>
      </p:sp>
      <p:sp>
        <p:nvSpPr>
          <p:cNvPr id="58" name="Rectangle 57">
            <a:extLst>
              <a:ext uri="{FF2B5EF4-FFF2-40B4-BE49-F238E27FC236}">
                <a16:creationId xmlns:a16="http://schemas.microsoft.com/office/drawing/2014/main" id="{E25C65EE-31BD-73C0-4864-D8D75301EC5E}"/>
              </a:ext>
              <a:ext uri="{C183D7F6-B498-43B3-948B-1728B52AA6E4}">
                <adec:decorative xmlns:adec="http://schemas.microsoft.com/office/drawing/2017/decorative" val="1"/>
              </a:ext>
            </a:extLst>
          </p:cNvPr>
          <p:cNvSpPr/>
          <p:nvPr/>
        </p:nvSpPr>
        <p:spPr>
          <a:xfrm>
            <a:off x="0" y="23810125"/>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8" name="TextBox 624_1">
            <a:extLst>
              <a:ext uri="{FF2B5EF4-FFF2-40B4-BE49-F238E27FC236}">
                <a16:creationId xmlns:a16="http://schemas.microsoft.com/office/drawing/2014/main" id="{61552217-DC5A-7AE2-F3DA-35E05B5150B5}"/>
              </a:ext>
            </a:extLst>
          </p:cNvPr>
          <p:cNvSpPr txBox="1"/>
          <p:nvPr/>
        </p:nvSpPr>
        <p:spPr>
          <a:xfrm>
            <a:off x="457200" y="13191427"/>
            <a:ext cx="11526252" cy="4441216"/>
          </a:xfrm>
          <a:prstGeom prst="rect">
            <a:avLst/>
          </a:prstGeom>
          <a:noFill/>
        </p:spPr>
        <p:txBody>
          <a:bodyPr wrap="square" lIns="0" tIns="0" rIns="0" bIns="0">
            <a:spAutoFit/>
          </a:bodyPr>
          <a:lstStyle/>
          <a:p>
            <a:pPr>
              <a:spcAft>
                <a:spcPts val="800"/>
              </a:spcAft>
            </a:pPr>
            <a:r>
              <a:rPr lang="en-US" sz="4000" spc="-50" dirty="0">
                <a:gradFill flip="none" rotWithShape="1">
                  <a:gsLst>
                    <a:gs pos="29000">
                      <a:srgbClr val="0078D4"/>
                    </a:gs>
                    <a:gs pos="100000">
                      <a:srgbClr val="C53FCC"/>
                    </a:gs>
                  </a:gsLst>
                  <a:lin ang="0" scaled="1"/>
                  <a:tileRect/>
                </a:gradFill>
                <a:latin typeface="+mj-lt"/>
                <a:cs typeface="Segoe Sans Display Semibold" pitchFamily="2" charset="0"/>
              </a:rPr>
              <a:t>Create an agent</a:t>
            </a:r>
          </a:p>
          <a:p>
            <a:pPr marL="514311" indent="-342875">
              <a:spcAft>
                <a:spcPts val="1500"/>
              </a:spcAft>
              <a:buFont typeface="+mj-lt"/>
              <a:buAutoNum type="arabicPeriod"/>
              <a:defRPr/>
            </a:pPr>
            <a:r>
              <a:rPr lang="en-US" sz="2399" kern="100" dirty="0">
                <a:cs typeface="Times New Roman" panose="02020603050405020304" pitchFamily="18" charset="0"/>
              </a:rPr>
              <a:t>Select “Create an agent” in the side pane of Copilot Chat to open the agent builder. </a:t>
            </a:r>
          </a:p>
          <a:p>
            <a:pPr marL="514311" indent="-342875">
              <a:spcAft>
                <a:spcPts val="1500"/>
              </a:spcAft>
              <a:buFont typeface="+mj-lt"/>
              <a:buAutoNum type="arabicPeriod"/>
              <a:defRPr/>
            </a:pPr>
            <a:r>
              <a:rPr lang="en-US" sz="2399" kern="100" dirty="0">
                <a:cs typeface="Times New Roman" panose="02020603050405020304" pitchFamily="18" charset="0"/>
              </a:rPr>
              <a:t>Select an agent template to start from, or create a </a:t>
            </a:r>
            <a:r>
              <a:rPr lang="en-US" sz="2399" kern="100">
                <a:cs typeface="Times New Roman" panose="02020603050405020304" pitchFamily="18" charset="0"/>
              </a:rPr>
              <a:t>custom agent by </a:t>
            </a:r>
            <a:r>
              <a:rPr lang="en-US" sz="2399" kern="100" dirty="0">
                <a:cs typeface="Times New Roman" panose="02020603050405020304" pitchFamily="18" charset="0"/>
              </a:rPr>
              <a:t>describing what you want to create using natural language.</a:t>
            </a:r>
          </a:p>
          <a:p>
            <a:pPr marL="514311" indent="-342875">
              <a:spcAft>
                <a:spcPts val="1500"/>
              </a:spcAft>
              <a:buFont typeface="+mj-lt"/>
              <a:buAutoNum type="arabicPeriod"/>
              <a:defRPr/>
            </a:pPr>
            <a:r>
              <a:rPr lang="en-US" sz="2399" kern="100" dirty="0">
                <a:cs typeface="Times New Roman" panose="02020603050405020304" pitchFamily="18" charset="0"/>
              </a:rPr>
              <a:t>Select “Configure” to further customize your agent. Connect the agent to relevant data sources like a SharePoint site.</a:t>
            </a:r>
          </a:p>
          <a:p>
            <a:pPr marL="514311" indent="-342875">
              <a:spcAft>
                <a:spcPts val="1500"/>
              </a:spcAft>
              <a:buFont typeface="+mj-lt"/>
              <a:buAutoNum type="arabicPeriod"/>
              <a:defRPr/>
            </a:pPr>
            <a:r>
              <a:rPr lang="en-US" sz="2399" kern="100" dirty="0">
                <a:cs typeface="Times New Roman" panose="02020603050405020304" pitchFamily="18" charset="0"/>
              </a:rPr>
              <a:t>Select “Create” to publish your agent.</a:t>
            </a:r>
          </a:p>
          <a:p>
            <a:pPr marL="171436">
              <a:spcAft>
                <a:spcPts val="1500"/>
              </a:spcAft>
              <a:defRPr/>
            </a:pPr>
            <a:r>
              <a:rPr lang="en-US" sz="2399" kern="100" dirty="0">
                <a:cs typeface="Times New Roman" panose="02020603050405020304" pitchFamily="18" charset="0"/>
              </a:rPr>
              <a:t>You can edit or share your agents by selecting “Create an agent” to open the agent builder, expanding the drop-down menu at the top, and selecting “View all agents”. </a:t>
            </a:r>
          </a:p>
        </p:txBody>
      </p:sp>
      <p:sp>
        <p:nvSpPr>
          <p:cNvPr id="471" name="Rectangle 470">
            <a:extLst>
              <a:ext uri="{FF2B5EF4-FFF2-40B4-BE49-F238E27FC236}">
                <a16:creationId xmlns:a16="http://schemas.microsoft.com/office/drawing/2014/main" id="{A5DB14AB-E866-CD26-9F40-92240E31B8DC}"/>
              </a:ext>
              <a:ext uri="{C183D7F6-B498-43B3-948B-1728B52AA6E4}">
                <adec:decorative xmlns:adec="http://schemas.microsoft.com/office/drawing/2017/decorative" val="1"/>
              </a:ext>
            </a:extLst>
          </p:cNvPr>
          <p:cNvSpPr/>
          <p:nvPr/>
        </p:nvSpPr>
        <p:spPr>
          <a:xfrm>
            <a:off x="0" y="18063139"/>
            <a:ext cx="12192000" cy="3254999"/>
          </a:xfrm>
          <a:prstGeom prst="rect">
            <a:avLst/>
          </a:prstGeom>
          <a:solidFill>
            <a:srgbClr val="FFE8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3" name="TextBox 472">
            <a:extLst>
              <a:ext uri="{FF2B5EF4-FFF2-40B4-BE49-F238E27FC236}">
                <a16:creationId xmlns:a16="http://schemas.microsoft.com/office/drawing/2014/main" id="{E3BEDA34-8222-2E47-E8D7-89CA5CF98E17}"/>
              </a:ext>
            </a:extLst>
          </p:cNvPr>
          <p:cNvSpPr txBox="1"/>
          <p:nvPr/>
        </p:nvSpPr>
        <p:spPr>
          <a:xfrm>
            <a:off x="562424" y="18327228"/>
            <a:ext cx="2957541" cy="2728952"/>
          </a:xfrm>
          <a:prstGeom prst="roundRect">
            <a:avLst>
              <a:gd name="adj" fmla="val 9471"/>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800"/>
              </a:spcAft>
            </a:pPr>
            <a:r>
              <a:rPr lang="en-US" sz="3600" spc="-50" dirty="0">
                <a:solidFill>
                  <a:schemeClr val="tx1"/>
                </a:solidFill>
                <a:latin typeface="+mj-lt"/>
                <a:cs typeface="Segoe Sans Display Semibold" pitchFamily="2" charset="0"/>
              </a:rPr>
              <a:t>Top ways to use custom agents</a:t>
            </a:r>
          </a:p>
        </p:txBody>
      </p:sp>
      <p:sp>
        <p:nvSpPr>
          <p:cNvPr id="474" name="TextBox 473">
            <a:extLst>
              <a:ext uri="{FF2B5EF4-FFF2-40B4-BE49-F238E27FC236}">
                <a16:creationId xmlns:a16="http://schemas.microsoft.com/office/drawing/2014/main" id="{EAEF60C1-2B50-F02E-DA4A-28E64E527CBC}"/>
              </a:ext>
            </a:extLst>
          </p:cNvPr>
          <p:cNvSpPr txBox="1"/>
          <p:nvPr/>
        </p:nvSpPr>
        <p:spPr>
          <a:xfrm>
            <a:off x="3885762" y="18390238"/>
            <a:ext cx="7870724" cy="2728183"/>
          </a:xfrm>
          <a:prstGeom prst="rect">
            <a:avLst/>
          </a:prstGeom>
          <a:noFill/>
        </p:spPr>
        <p:txBody>
          <a:bodyPr wrap="square" lIns="0" tIns="0" rIns="0" bIns="0">
            <a:spAutoFit/>
          </a:bodyPr>
          <a:lstStyle/>
          <a:p>
            <a:pPr indent="-342875">
              <a:spcAft>
                <a:spcPts val="800"/>
              </a:spcAft>
              <a:buFont typeface="Arial" panose="020B0604020202020204" pitchFamily="34" charset="0"/>
              <a:buChar char="•"/>
            </a:pPr>
            <a:r>
              <a:rPr lang="en-US" sz="2399" kern="100" dirty="0">
                <a:cs typeface="Times New Roman" panose="02020603050405020304" pitchFamily="18" charset="0"/>
              </a:rPr>
              <a:t>Automate contract and legal reviews</a:t>
            </a:r>
          </a:p>
          <a:p>
            <a:pPr indent="-342875">
              <a:spcAft>
                <a:spcPts val="800"/>
              </a:spcAft>
              <a:buFont typeface="Arial" panose="020B0604020202020204" pitchFamily="34" charset="0"/>
              <a:buChar char="•"/>
            </a:pPr>
            <a:r>
              <a:rPr lang="en-US" sz="2399" kern="100" dirty="0">
                <a:cs typeface="Times New Roman" panose="02020603050405020304" pitchFamily="18" charset="0"/>
              </a:rPr>
              <a:t>Manage projects and workstreams</a:t>
            </a:r>
          </a:p>
          <a:p>
            <a:pPr indent="-342875">
              <a:spcAft>
                <a:spcPts val="800"/>
              </a:spcAft>
              <a:buFont typeface="Arial" panose="020B0604020202020204" pitchFamily="34" charset="0"/>
              <a:buChar char="•"/>
            </a:pPr>
            <a:r>
              <a:rPr lang="en-US" sz="2399" kern="100" dirty="0">
                <a:cs typeface="Times New Roman" panose="02020603050405020304" pitchFamily="18" charset="0"/>
              </a:rPr>
              <a:t>Audit large datasets</a:t>
            </a:r>
          </a:p>
          <a:p>
            <a:pPr indent="-342875">
              <a:spcAft>
                <a:spcPts val="800"/>
              </a:spcAft>
              <a:buFont typeface="Arial" panose="020B0604020202020204" pitchFamily="34" charset="0"/>
              <a:buChar char="•"/>
            </a:pPr>
            <a:r>
              <a:rPr lang="en-US" sz="2399" kern="100" dirty="0">
                <a:cs typeface="Times New Roman" panose="02020603050405020304" pitchFamily="18" charset="0"/>
              </a:rPr>
              <a:t>Answer product questions</a:t>
            </a:r>
          </a:p>
          <a:p>
            <a:pPr indent="-342875">
              <a:spcAft>
                <a:spcPts val="800"/>
              </a:spcAft>
              <a:buFont typeface="Arial" panose="020B0604020202020204" pitchFamily="34" charset="0"/>
              <a:buChar char="•"/>
            </a:pPr>
            <a:r>
              <a:rPr lang="en-US" sz="2399" kern="100" dirty="0">
                <a:cs typeface="Times New Roman" panose="02020603050405020304" pitchFamily="18" charset="0"/>
              </a:rPr>
              <a:t>Retrieve research insights from company databases</a:t>
            </a:r>
          </a:p>
          <a:p>
            <a:pPr indent="-342875">
              <a:spcAft>
                <a:spcPts val="800"/>
              </a:spcAft>
              <a:buFont typeface="Arial" panose="020B0604020202020204" pitchFamily="34" charset="0"/>
              <a:buChar char="•"/>
            </a:pPr>
            <a:r>
              <a:rPr lang="en-US" sz="2399" kern="100" dirty="0">
                <a:cs typeface="Times New Roman" panose="02020603050405020304" pitchFamily="18" charset="0"/>
              </a:rPr>
              <a:t>Assist new hires with onboarding</a:t>
            </a:r>
          </a:p>
        </p:txBody>
      </p:sp>
      <p:sp>
        <p:nvSpPr>
          <p:cNvPr id="475" name="Rectangle 474">
            <a:extLst>
              <a:ext uri="{FF2B5EF4-FFF2-40B4-BE49-F238E27FC236}">
                <a16:creationId xmlns:a16="http://schemas.microsoft.com/office/drawing/2014/main" id="{A116AD95-D8A4-3245-DFFD-0AE22CB58629}"/>
              </a:ext>
              <a:ext uri="{C183D7F6-B498-43B3-948B-1728B52AA6E4}">
                <adec:decorative xmlns:adec="http://schemas.microsoft.com/office/drawing/2017/decorative" val="1"/>
              </a:ext>
            </a:extLst>
          </p:cNvPr>
          <p:cNvSpPr/>
          <p:nvPr/>
        </p:nvSpPr>
        <p:spPr>
          <a:xfrm>
            <a:off x="1904" y="2875613"/>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7" name="TextBox 476">
            <a:extLst>
              <a:ext uri="{FF2B5EF4-FFF2-40B4-BE49-F238E27FC236}">
                <a16:creationId xmlns:a16="http://schemas.microsoft.com/office/drawing/2014/main" id="{3A759F9B-6E2A-F5E2-C6C4-F44973D0A626}"/>
              </a:ext>
            </a:extLst>
          </p:cNvPr>
          <p:cNvSpPr txBox="1"/>
          <p:nvPr/>
        </p:nvSpPr>
        <p:spPr>
          <a:xfrm>
            <a:off x="562422" y="21637626"/>
            <a:ext cx="11194071" cy="1456553"/>
          </a:xfrm>
          <a:prstGeom prst="rect">
            <a:avLst/>
          </a:prstGeom>
          <a:noFill/>
        </p:spPr>
        <p:txBody>
          <a:bodyPr wrap="square" lIns="0" tIns="0" rIns="0" bIns="0">
            <a:spAutoFit/>
          </a:bodyPr>
          <a:lstStyle/>
          <a:p>
            <a:pPr>
              <a:spcAft>
                <a:spcPts val="800"/>
              </a:spcAft>
            </a:pPr>
            <a:r>
              <a:rPr lang="en-US" sz="4000" spc="-50" dirty="0">
                <a:gradFill flip="none" rotWithShape="1">
                  <a:gsLst>
                    <a:gs pos="29000">
                      <a:srgbClr val="0078D4"/>
                    </a:gs>
                    <a:gs pos="100000">
                      <a:srgbClr val="C53FCC"/>
                    </a:gs>
                  </a:gsLst>
                  <a:lin ang="0" scaled="1"/>
                  <a:tileRect/>
                </a:gradFill>
                <a:latin typeface="+mj-lt"/>
                <a:cs typeface="Segoe Sans Display Semibold" pitchFamily="2" charset="0"/>
              </a:rPr>
              <a:t>Start using your agent</a:t>
            </a:r>
          </a:p>
          <a:p>
            <a:pPr>
              <a:spcAft>
                <a:spcPts val="1500"/>
              </a:spcAft>
            </a:pPr>
            <a:r>
              <a:rPr lang="en-US" sz="2399" kern="100" dirty="0">
                <a:cs typeface="Times New Roman" panose="02020603050405020304" pitchFamily="18" charset="0"/>
              </a:rPr>
              <a:t>@mention an agent in Copilot Chat to interact with it, or open the agent directly by selecting it from the side pane in Copilot Chat.</a:t>
            </a:r>
          </a:p>
        </p:txBody>
      </p:sp>
      <p:sp>
        <p:nvSpPr>
          <p:cNvPr id="476" name="Rectangle: Rounded Corners 475">
            <a:extLst>
              <a:ext uri="{FF2B5EF4-FFF2-40B4-BE49-F238E27FC236}">
                <a16:creationId xmlns:a16="http://schemas.microsoft.com/office/drawing/2014/main" id="{DD8E73A1-697C-3484-A1C3-CDC7C01651E7}"/>
              </a:ext>
              <a:ext uri="{C183D7F6-B498-43B3-948B-1728B52AA6E4}">
                <adec:decorative xmlns:adec="http://schemas.microsoft.com/office/drawing/2017/decorative" val="0"/>
              </a:ext>
            </a:extLst>
          </p:cNvPr>
          <p:cNvSpPr/>
          <p:nvPr/>
        </p:nvSpPr>
        <p:spPr>
          <a:xfrm>
            <a:off x="457199" y="23490641"/>
            <a:ext cx="11277600" cy="70297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spcAft>
                <a:spcPts val="800"/>
              </a:spcAft>
            </a:pPr>
            <a:r>
              <a:rPr lang="en-US" sz="2399">
                <a:solidFill>
                  <a:schemeClr val="bg1"/>
                </a:solidFill>
                <a:latin typeface="+mj-lt"/>
                <a:cs typeface="Segoe Sans Display Semibold" pitchFamily="2" charset="0"/>
              </a:rPr>
              <a:t>Want to learn more about agents and how to get started? Check out the </a:t>
            </a:r>
            <a:r>
              <a:rPr lang="en-US" sz="2399">
                <a:solidFill>
                  <a:schemeClr val="bg1"/>
                </a:solidFill>
                <a:latin typeface="+mj-lt"/>
                <a:cs typeface="Segoe Sans Display Semibold" pitchFamily="2" charset="0"/>
                <a:hlinkClick r:id="rId3">
                  <a:extLst>
                    <a:ext uri="{A12FA001-AC4F-418D-AE19-62706E023703}">
                      <ahyp:hlinkClr xmlns:ahyp="http://schemas.microsoft.com/office/drawing/2018/hyperlinkcolor" val="tx"/>
                    </a:ext>
                  </a:extLst>
                </a:hlinkClick>
              </a:rPr>
              <a:t>support article</a:t>
            </a:r>
            <a:r>
              <a:rPr lang="en-US" sz="2399">
                <a:solidFill>
                  <a:schemeClr val="bg1"/>
                </a:solidFill>
                <a:latin typeface="+mj-lt"/>
                <a:cs typeface="Segoe Sans Display Semibold" pitchFamily="2" charset="0"/>
              </a:rPr>
              <a:t>.</a:t>
            </a:r>
          </a:p>
        </p:txBody>
      </p:sp>
      <p:sp>
        <p:nvSpPr>
          <p:cNvPr id="2" name="TextBox 1">
            <a:extLst>
              <a:ext uri="{FF2B5EF4-FFF2-40B4-BE49-F238E27FC236}">
                <a16:creationId xmlns:a16="http://schemas.microsoft.com/office/drawing/2014/main" id="{CC3FBDC3-C6A0-EE25-80FB-31E132957E27}"/>
              </a:ext>
            </a:extLst>
          </p:cNvPr>
          <p:cNvSpPr txBox="1"/>
          <p:nvPr/>
        </p:nvSpPr>
        <p:spPr>
          <a:xfrm>
            <a:off x="228600" y="24567700"/>
            <a:ext cx="11963400" cy="646331"/>
          </a:xfrm>
          <a:prstGeom prst="rect">
            <a:avLst/>
          </a:prstGeom>
          <a:noFill/>
        </p:spPr>
        <p:txBody>
          <a:bodyPr wrap="square" rtlCol="0">
            <a:spAutoFit/>
          </a:bodyPr>
          <a:lstStyle/>
          <a:p>
            <a:r>
              <a:rPr lang="en-US" baseline="30000" dirty="0"/>
              <a:t>1</a:t>
            </a:r>
            <a:r>
              <a:rPr lang="en-US" dirty="0"/>
              <a:t>Agent creation is only available if your organization admin has enabled this capability. Shared data includes SharePoint files and data from your organization’s </a:t>
            </a:r>
            <a:r>
              <a:rPr lang="en-US" dirty="0">
                <a:hlinkClick r:id="rId4"/>
              </a:rPr>
              <a:t>Microsoft Graph connectors</a:t>
            </a:r>
            <a:r>
              <a:rPr lang="en-US" dirty="0"/>
              <a:t>. </a:t>
            </a:r>
            <a:endParaRPr lang="en-US" baseline="30000" dirty="0"/>
          </a:p>
        </p:txBody>
      </p:sp>
      <p:pic>
        <p:nvPicPr>
          <p:cNvPr id="1026" name="Picture 2">
            <a:extLst>
              <a:ext uri="{FF2B5EF4-FFF2-40B4-BE49-F238E27FC236}">
                <a16:creationId xmlns:a16="http://schemas.microsoft.com/office/drawing/2014/main" id="{7D2C7ABC-DF87-5C03-4DF5-4A9B22337801}"/>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325" y="207090"/>
            <a:ext cx="643347" cy="658052"/>
          </a:xfrm>
          <a:prstGeom prst="rect">
            <a:avLst/>
          </a:prstGeom>
          <a:noFill/>
          <a:extLst>
            <a:ext uri="{909E8E84-426E-40DD-AFC4-6F175D3DCCD1}">
              <a14:hiddenFill xmlns:a14="http://schemas.microsoft.com/office/drawing/2010/main">
                <a:solidFill>
                  <a:srgbClr val="FFFFFF"/>
                </a:solidFill>
              </a14:hiddenFill>
            </a:ext>
          </a:extLst>
        </p:spPr>
      </p:pic>
      <p:sp>
        <p:nvSpPr>
          <p:cNvPr id="472" name="Rectangle: Rounded Corners 471">
            <a:extLst>
              <a:ext uri="{FF2B5EF4-FFF2-40B4-BE49-F238E27FC236}">
                <a16:creationId xmlns:a16="http://schemas.microsoft.com/office/drawing/2014/main" id="{91AE485A-1FE8-087A-2AB2-ACED604EA17D}"/>
              </a:ext>
              <a:ext uri="{C183D7F6-B498-43B3-948B-1728B52AA6E4}">
                <adec:decorative xmlns:adec="http://schemas.microsoft.com/office/drawing/2017/decorative" val="1"/>
              </a:ext>
            </a:extLst>
          </p:cNvPr>
          <p:cNvSpPr>
            <a:spLocks/>
          </p:cNvSpPr>
          <p:nvPr/>
        </p:nvSpPr>
        <p:spPr>
          <a:xfrm>
            <a:off x="1251283" y="6041392"/>
            <a:ext cx="9689432" cy="6538356"/>
          </a:xfrm>
          <a:prstGeom prst="roundRect">
            <a:avLst>
              <a:gd name="adj" fmla="val 45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Example of Contract Review Assistant agent chat">
            <a:extLst>
              <a:ext uri="{FF2B5EF4-FFF2-40B4-BE49-F238E27FC236}">
                <a16:creationId xmlns:a16="http://schemas.microsoft.com/office/drawing/2014/main" id="{591C9A42-7166-607D-566F-F61EEB76B4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0558" y="6191202"/>
            <a:ext cx="9265568" cy="619292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22D70DA-5096-2463-24A9-8C8A9CFC8D5A}"/>
              </a:ext>
            </a:extLst>
          </p:cNvPr>
          <p:cNvSpPr txBox="1"/>
          <p:nvPr/>
        </p:nvSpPr>
        <p:spPr>
          <a:xfrm>
            <a:off x="1668853" y="12662670"/>
            <a:ext cx="8854294" cy="369332"/>
          </a:xfrm>
          <a:prstGeom prst="rect">
            <a:avLst/>
          </a:prstGeom>
          <a:noFill/>
        </p:spPr>
        <p:txBody>
          <a:bodyPr wrap="square" rtlCol="0">
            <a:spAutoFit/>
          </a:bodyPr>
          <a:lstStyle/>
          <a:p>
            <a:pPr algn="ctr"/>
            <a:r>
              <a:rPr lang="en-US" i="1" dirty="0"/>
              <a:t>Screenshot of a contract review assistant agent in Copilot Chat with sample prompts.</a:t>
            </a:r>
          </a:p>
        </p:txBody>
      </p:sp>
    </p:spTree>
    <p:extLst>
      <p:ext uri="{BB962C8B-B14F-4D97-AF65-F5344CB8AC3E}">
        <p14:creationId xmlns:p14="http://schemas.microsoft.com/office/powerpoint/2010/main" val="314911243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9f999e54-2bb7-4d3e-98ea-4d068e0776c8">
      <Terms xmlns="http://schemas.microsoft.com/office/infopath/2007/PartnerControls"/>
    </lcf76f155ced4ddcb4097134ff3c332f>
    <TaxCatchAll xmlns="81b978aa-f708-4b9a-bb08-4a0c5682ef6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98E4635F6FDE443B4932A463991D546" ma:contentTypeVersion="15" ma:contentTypeDescription="Create a new document." ma:contentTypeScope="" ma:versionID="57954eea12f700a053fd51ff20e9ca5b">
  <xsd:schema xmlns:xsd="http://www.w3.org/2001/XMLSchema" xmlns:xs="http://www.w3.org/2001/XMLSchema" xmlns:p="http://schemas.microsoft.com/office/2006/metadata/properties" xmlns:ns1="http://schemas.microsoft.com/sharepoint/v3" xmlns:ns2="9f999e54-2bb7-4d3e-98ea-4d068e0776c8" xmlns:ns3="81b978aa-f708-4b9a-bb08-4a0c5682ef61" targetNamespace="http://schemas.microsoft.com/office/2006/metadata/properties" ma:root="true" ma:fieldsID="e4fa65b32ef6345f1de864de5c2df3bb" ns1:_="" ns2:_="" ns3:_="">
    <xsd:import namespace="http://schemas.microsoft.com/sharepoint/v3"/>
    <xsd:import namespace="9f999e54-2bb7-4d3e-98ea-4d068e0776c8"/>
    <xsd:import namespace="81b978aa-f708-4b9a-bb08-4a0c5682ef6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1:_ip_UnifiedCompliancePolicyProperties" minOccurs="0"/>
                <xsd:element ref="ns1:_ip_UnifiedCompliancePolicyUIAction"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999e54-2bb7-4d3e-98ea-4d068e0776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BillingMetadata" ma:index="22"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1b978aa-f708-4b9a-bb08-4a0c5682ef61"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3d9b0ef-f47e-49c2-ab2e-e36ac6c1e459}" ma:internalName="TaxCatchAll" ma:showField="CatchAllData" ma:web="81b978aa-f708-4b9a-bb08-4a0c5682ef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FC071-C78F-4424-B2F2-E0A2B2869E68}">
  <ds:schemaRefs>
    <ds:schemaRef ds:uri="http://schemas.microsoft.com/office/2006/metadata/properties"/>
    <ds:schemaRef ds:uri="http://purl.org/dc/elements/1.1/"/>
    <ds:schemaRef ds:uri="http://schemas.microsoft.com/office/infopath/2007/PartnerControls"/>
    <ds:schemaRef ds:uri="http://purl.org/dc/terms/"/>
    <ds:schemaRef ds:uri="http://purl.org/dc/dcmitype/"/>
    <ds:schemaRef ds:uri="81b978aa-f708-4b9a-bb08-4a0c5682ef61"/>
    <ds:schemaRef ds:uri="9f999e54-2bb7-4d3e-98ea-4d068e0776c8"/>
    <ds:schemaRef ds:uri="http://schemas.microsoft.com/office/2006/documentManagement/types"/>
    <ds:schemaRef ds:uri="http://schemas.openxmlformats.org/package/2006/metadata/core-properties"/>
    <ds:schemaRef ds:uri="http://schemas.microsoft.com/sharepoint/v3"/>
    <ds:schemaRef ds:uri="http://www.w3.org/XML/1998/namespace"/>
  </ds:schemaRefs>
</ds:datastoreItem>
</file>

<file path=customXml/itemProps2.xml><?xml version="1.0" encoding="utf-8"?>
<ds:datastoreItem xmlns:ds="http://schemas.openxmlformats.org/officeDocument/2006/customXml" ds:itemID="{2CEC231B-FBE2-40EF-9230-3A1E21E56245}">
  <ds:schemaRefs>
    <ds:schemaRef ds:uri="http://schemas.microsoft.com/sharepoint/v3/contenttype/forms"/>
  </ds:schemaRefs>
</ds:datastoreItem>
</file>

<file path=customXml/itemProps3.xml><?xml version="1.0" encoding="utf-8"?>
<ds:datastoreItem xmlns:ds="http://schemas.openxmlformats.org/officeDocument/2006/customXml" ds:itemID="{F2AED8CC-463B-47ED-A76B-7BCE0D9B2CD7}">
  <ds:schemaRefs>
    <ds:schemaRef ds:uri="81b978aa-f708-4b9a-bb08-4a0c5682ef61"/>
    <ds:schemaRef ds:uri="9f999e54-2bb7-4d3e-98ea-4d068e0776c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306</Words>
  <Application>Microsoft Office PowerPoint</Application>
  <PresentationFormat>Custom</PresentationFormat>
  <Paragraphs>22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Automate tasks with agents in Microsoft 365 Copilot Chat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2</cp:revision>
  <dcterms:created xsi:type="dcterms:W3CDTF">2024-12-11T01:40:30Z</dcterms:created>
  <dcterms:modified xsi:type="dcterms:W3CDTF">2025-03-24T17:05:35Z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0x010100198E4635F6FDE443B4932A463991D546</vt:lpwstr>
  </property>
  <property fmtid="{D5CDD505-2E9C-101B-9397-08002B2CF9AE}" pid="3" name="MediaServiceImageTags">
    <vt:lpwstr/>
  </property>
</Properties>
</file>