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98402" r:id="rId4"/>
  </p:sldMasterIdLst>
  <p:notesMasterIdLst>
    <p:notesMasterId r:id="rId14"/>
  </p:notesMasterIdLst>
  <p:handoutMasterIdLst>
    <p:handoutMasterId r:id="rId15"/>
  </p:handoutMasterIdLst>
  <p:sldIdLst>
    <p:sldId id="2147481587" r:id="rId5"/>
    <p:sldId id="257" r:id="rId6"/>
    <p:sldId id="2147481588" r:id="rId7"/>
    <p:sldId id="2147481589" r:id="rId8"/>
    <p:sldId id="2147481590" r:id="rId9"/>
    <p:sldId id="2147481591" r:id="rId10"/>
    <p:sldId id="2147481593" r:id="rId11"/>
    <p:sldId id="2147481594" r:id="rId12"/>
    <p:sldId id="214748159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id="{C7BFF218-DC71-47DD-9C14-81BF18690AFE}">
          <p14:sldIdLst>
            <p14:sldId id="2147481587"/>
            <p14:sldId id="257"/>
            <p14:sldId id="2147481588"/>
            <p14:sldId id="2147481589"/>
            <p14:sldId id="2147481590"/>
            <p14:sldId id="2147481591"/>
            <p14:sldId id="2147481593"/>
            <p14:sldId id="2147481594"/>
            <p14:sldId id="214748159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3BC4"/>
    <a:srgbClr val="9F50C5"/>
    <a:srgbClr val="9756C5"/>
    <a:srgbClr val="8E5CC5"/>
    <a:srgbClr val="8661C5"/>
    <a:srgbClr val="8DE971"/>
    <a:srgbClr val="FFB3BB"/>
    <a:srgbClr val="F4364C"/>
    <a:srgbClr val="FFE399"/>
    <a:srgbClr val="FFB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FE2989-850F-479D-ACD4-C89674EF901C}" v="1" dt="2025-11-12T18:48:10.1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374" autoAdjust="0"/>
  </p:normalViewPr>
  <p:slideViewPr>
    <p:cSldViewPr snapToGrid="0">
      <p:cViewPr varScale="1">
        <p:scale>
          <a:sx n="78" d="100"/>
          <a:sy n="78" d="100"/>
        </p:scale>
        <p:origin x="954" y="29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38152F-7930-E7C2-52AD-F6A05C9D8A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C50371A-0D18-680A-0C08-ABE130D018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4D8240-2ECF-4468-9BEA-231A5A376669}" type="datetimeFigureOut">
              <a:rPr lang="en-US" smtClean="0"/>
              <a:t>11/20/2025</a:t>
            </a:fld>
            <a:endParaRPr lang="en-US"/>
          </a:p>
        </p:txBody>
      </p:sp>
      <p:sp>
        <p:nvSpPr>
          <p:cNvPr id="4" name="Footer Placeholder 3">
            <a:extLst>
              <a:ext uri="{FF2B5EF4-FFF2-40B4-BE49-F238E27FC236}">
                <a16:creationId xmlns:a16="http://schemas.microsoft.com/office/drawing/2014/main" id="{877D4D47-3819-7047-F59D-34DF617F0D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46CCF2-E652-E55B-614E-854DCF5210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60E463-2B31-4BCB-9649-37EB94C5C769}" type="slidenum">
              <a:rPr lang="en-US" smtClean="0"/>
              <a:t>‹#›</a:t>
            </a:fld>
            <a:endParaRPr lang="en-US"/>
          </a:p>
        </p:txBody>
      </p:sp>
    </p:spTree>
    <p:extLst>
      <p:ext uri="{BB962C8B-B14F-4D97-AF65-F5344CB8AC3E}">
        <p14:creationId xmlns:p14="http://schemas.microsoft.com/office/powerpoint/2010/main" val="46589641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B4E73-17E7-406A-A347-A74717F43AD8}" type="datetimeFigureOut">
              <a:rPr lang="en-US" smtClean="0"/>
              <a:t>11/20/2025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F43AC-C579-4519-988E-910819434F4E}" type="slidenum">
              <a:rPr lang="en-US" smtClean="0"/>
              <a:t>‹#›</a:t>
            </a:fld>
            <a:endParaRPr lang="en-US"/>
          </a:p>
        </p:txBody>
      </p:sp>
    </p:spTree>
    <p:extLst>
      <p:ext uri="{BB962C8B-B14F-4D97-AF65-F5344CB8AC3E}">
        <p14:creationId xmlns:p14="http://schemas.microsoft.com/office/powerpoint/2010/main" val="4264476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647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slide introduces "Microsoft PowerPoint Get Started with Copilot" and highlights its features. It includes the Microsoft logo, the main title, and a subtitle "Feature Highlights." The slide also displays a futuristic design of a PowerPoint presentation interface with various labels indicating different features.</a:t>
            </a:r>
            <a:endParaRPr lang="en-US" b="1">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8519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Open Copilot Chat from the ribbon—look for the Copilot icon. </a:t>
            </a:r>
          </a:p>
          <a:p>
            <a:endParaRPr lang="en-US"/>
          </a:p>
          <a:p>
            <a:r>
              <a:rPr lang="en-US"/>
              <a:t>Once you have the Chat window open you’ll see there are a lot of options packed into a small space. But luckily the UI is consistent across all of your apps so you’ll only need to learn it once.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navigation panel lets you access agents and your conversation history. If you want to continue an old chat or reference information Copilot previously provided you can find that here. When you access an agent you will leave Copilot Chat and interact with that agent. You’ll need to go back to the Navigation panel if you want to use Copilot Chat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enterprise data protection shield means your data is secure. You can start a new chat, access more options (like feedback and controls), and close the chat when done. When you start a new chat you have the option to start a temporary chat that won’t be saved in your conversation history.</a:t>
            </a:r>
          </a:p>
          <a:p>
            <a:endParaRPr lang="en-US"/>
          </a:p>
          <a:p>
            <a:r>
              <a:rPr lang="en-US"/>
              <a:t>The prompt box is where you start your conversation—add content, files, or images to enrich your chat. You can also access specialized agents like Designer and use voice dictation. </a:t>
            </a:r>
          </a:p>
          <a:p>
            <a:endParaRPr lang="en-US"/>
          </a:p>
          <a:p>
            <a:r>
              <a:rPr lang="en-US"/>
              <a:t>Sample prompts are tailored to your document, with options to expand and see more.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9954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you ask a question, Copilot will create a detailed response with references to files or websites used. </a:t>
            </a:r>
          </a:p>
          <a:p>
            <a:endParaRPr lang="en-US"/>
          </a:p>
          <a:p>
            <a:r>
              <a:rPr lang="en-US"/>
              <a:t>You can ask follow-up questions in the prompt box. </a:t>
            </a:r>
          </a:p>
          <a:p>
            <a:endParaRPr lang="en-US"/>
          </a:p>
          <a:p>
            <a:r>
              <a:rPr lang="en-US"/>
              <a:t>Insert responses directly into your document, copy them to the clipboard, or share them with others. </a:t>
            </a:r>
          </a:p>
          <a:p>
            <a:endParaRPr lang="en-US"/>
          </a:p>
          <a:p>
            <a:r>
              <a:rPr lang="en-US"/>
              <a:t>Use the feedback buttons to let Microsoft know what works well or what could be improved.</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1022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With more space there is an opportunity to include more information in the Chat options bar. This slide will help make it clear when and where items appear so that you can always find the UI elements you need.</a:t>
            </a:r>
          </a:p>
          <a:p>
            <a:endParaRPr lang="en-US"/>
          </a:p>
          <a:p>
            <a:r>
              <a:rPr lang="en-US"/>
              <a:t>Note that the chat title will only appear if you have already entered a prompt in the chat session.</a:t>
            </a:r>
          </a:p>
          <a:p>
            <a:endParaRPr lang="en-US"/>
          </a:p>
          <a:p>
            <a:r>
              <a:rPr lang="en-US"/>
              <a:t>The other main change is that the way to create a temporary chat changes from a dropdown on the new chat button to a selection under More Options.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498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A9981-254B-B8FB-48AD-EEA1336773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7E6748-B154-C06B-3D57-20C26D3A2C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347A01-F6EB-E8A5-26C5-91DA97ACB3F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Here is a short 12 second demo of Copilot Chat in action. You can ask Copilot about the content in your presentation to create a summary or answer questions you may have.  In this example we ask Copilot what questions might come up from the content, which can help us improve the presentation or to prepare answers in advance.</a:t>
            </a:r>
          </a:p>
          <a:p>
            <a:endParaRPr lang="en-US">
              <a:cs typeface="Calibri"/>
            </a:endParaRPr>
          </a:p>
        </p:txBody>
      </p:sp>
      <p:sp>
        <p:nvSpPr>
          <p:cNvPr id="4" name="Slide Number Placeholder 3">
            <a:extLst>
              <a:ext uri="{FF2B5EF4-FFF2-40B4-BE49-F238E27FC236}">
                <a16:creationId xmlns:a16="http://schemas.microsoft.com/office/drawing/2014/main" id="{02874AAD-32B3-0B03-E590-6FDD79B17A7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939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0E870-3497-D373-7685-28A3743C07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70FF46-DD43-F6E0-1794-00F8F37236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50AC7B-205C-A717-931A-67186FA3E6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 this second video we do something that is essential for presentations – create an image.  You can ask Copilot to come up with an image based on the content or provide a description of what you’d like.</a:t>
            </a:r>
          </a:p>
          <a:p>
            <a:endParaRPr lang="en-US">
              <a:cs typeface="Calibri"/>
            </a:endParaRPr>
          </a:p>
        </p:txBody>
      </p:sp>
      <p:sp>
        <p:nvSpPr>
          <p:cNvPr id="4" name="Slide Number Placeholder 3">
            <a:extLst>
              <a:ext uri="{FF2B5EF4-FFF2-40B4-BE49-F238E27FC236}">
                <a16:creationId xmlns:a16="http://schemas.microsoft.com/office/drawing/2014/main" id="{7DD515A0-C617-6BDD-7521-064FF4969E4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8110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F80DC-3E72-C95B-6221-252BDBF4F5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C68996-B6B9-50F7-5EEA-4BED6CC8CD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5FBE3A-9FB6-1570-D3EF-8F94C30127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 this final video you’ll see that you can still reference other files just as you would using chat in the Copilot app. So, if the information you need is in another file or on the web you don’t have to leave PowerPoint to find it. Copilot brings the answers you need right to your file and then you can use it to create a new slide or update your speaker notes.</a:t>
            </a:r>
          </a:p>
          <a:p>
            <a:endParaRPr lang="en-US">
              <a:cs typeface="Calibri"/>
            </a:endParaRPr>
          </a:p>
        </p:txBody>
      </p:sp>
      <p:sp>
        <p:nvSpPr>
          <p:cNvPr id="4" name="Slide Number Placeholder 3">
            <a:extLst>
              <a:ext uri="{FF2B5EF4-FFF2-40B4-BE49-F238E27FC236}">
                <a16:creationId xmlns:a16="http://schemas.microsoft.com/office/drawing/2014/main" id="{AFB90014-F007-36AB-C889-952E59CACF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99094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11087101" cy="6858000"/>
          </a:xfrm>
          <a:prstGeom prst="rect">
            <a:avLst/>
          </a:prstGeom>
          <a:gradFill>
            <a:gsLst>
              <a:gs pos="6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28820887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99952364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Blank_with Head">
    <p:spTree>
      <p:nvGrpSpPr>
        <p:cNvPr id="1" name=""/>
        <p:cNvGrpSpPr/>
        <p:nvPr/>
      </p:nvGrpSpPr>
      <p:grpSpPr>
        <a:xfrm>
          <a:off x="0" y="0"/>
          <a:ext cx="0" cy="0"/>
          <a:chOff x="0" y="0"/>
          <a:chExt cx="0" cy="0"/>
        </a:xfrm>
      </p:grpSpPr>
      <p:pic>
        <p:nvPicPr>
          <p:cNvPr id="4" name="Picture 3" descr="A blue sky with white clouds&#10;&#10;AI-generated content may be incorrect.">
            <a:extLst>
              <a:ext uri="{FF2B5EF4-FFF2-40B4-BE49-F238E27FC236}">
                <a16:creationId xmlns:a16="http://schemas.microsoft.com/office/drawing/2014/main" id="{DB8C4E3E-52A6-A0B7-62A0-A9D75495A58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95278081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95036333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094371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508655634"/>
      </p:ext>
    </p:extLst>
  </p:cSld>
  <p:clrMap bg1="lt1" tx1="dk1" bg2="lt2" tx2="dk2" accent1="accent1" accent2="accent2" accent3="accent3" accent4="accent4" accent5="accent5" accent6="accent6" hlink="hlink" folHlink="folHlink"/>
  <p:sldLayoutIdLst>
    <p:sldLayoutId id="2147498403" r:id="rId1"/>
    <p:sldLayoutId id="2147498405" r:id="rId2"/>
    <p:sldLayoutId id="2147498407" r:id="rId3"/>
    <p:sldLayoutId id="2147498409" r:id="rId4"/>
    <p:sldLayoutId id="2147498410" r:id="rId5"/>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2.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16.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2.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3.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34.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3">
            <a:extLst>
              <a:ext uri="{FF2B5EF4-FFF2-40B4-BE49-F238E27FC236}">
                <a16:creationId xmlns:a16="http://schemas.microsoft.com/office/drawing/2014/main" id="{3A95481A-A9C7-F500-C87F-BA264E37E34F}"/>
              </a:ext>
            </a:extLst>
          </p:cNvPr>
          <p:cNvSpPr>
            <a:spLocks noGrp="1"/>
          </p:cNvSpPr>
          <p:nvPr>
            <p:ph type="title"/>
          </p:nvPr>
        </p:nvSpPr>
        <p:spPr>
          <a:xfrm>
            <a:off x="569911" y="2153504"/>
            <a:ext cx="5409183" cy="1846659"/>
          </a:xfrm>
        </p:spPr>
        <p:txBody>
          <a:bodyPr/>
          <a:lstStyle/>
          <a:p>
            <a:r>
              <a:rPr lang="en-US"/>
              <a:t>Get started with Microsoft 365 Copilot Chat in PowerPoint</a:t>
            </a:r>
          </a:p>
        </p:txBody>
      </p:sp>
      <p:sp>
        <p:nvSpPr>
          <p:cNvPr id="18" name="Text Placeholder 14">
            <a:extLst>
              <a:ext uri="{FF2B5EF4-FFF2-40B4-BE49-F238E27FC236}">
                <a16:creationId xmlns:a16="http://schemas.microsoft.com/office/drawing/2014/main" id="{22E87251-9B6A-0D47-4B7C-CBA5204C849A}"/>
              </a:ext>
            </a:extLst>
          </p:cNvPr>
          <p:cNvSpPr>
            <a:spLocks noGrp="1"/>
          </p:cNvSpPr>
          <p:nvPr>
            <p:ph type="body" sz="quarter" idx="12"/>
          </p:nvPr>
        </p:nvSpPr>
        <p:spPr>
          <a:xfrm>
            <a:off x="582041" y="4215827"/>
            <a:ext cx="5409183" cy="492443"/>
          </a:xfrm>
        </p:spPr>
        <p:txBody>
          <a:bodyPr/>
          <a:lstStyle/>
          <a:p>
            <a:r>
              <a:rPr lang="en-US"/>
              <a:t>Practical examples and how-</a:t>
            </a:r>
            <a:r>
              <a:rPr lang="en-US" err="1"/>
              <a:t>tos</a:t>
            </a:r>
            <a:r>
              <a:rPr lang="en-US"/>
              <a:t> for users without a Microsoft 365 Copilot license</a:t>
            </a:r>
          </a:p>
        </p:txBody>
      </p:sp>
      <p:sp>
        <p:nvSpPr>
          <p:cNvPr id="19" name="Text Placeholder 15">
            <a:extLst>
              <a:ext uri="{FF2B5EF4-FFF2-40B4-BE49-F238E27FC236}">
                <a16:creationId xmlns:a16="http://schemas.microsoft.com/office/drawing/2014/main" id="{9111A3BE-5BDE-55B6-1F8A-36016C030422}"/>
              </a:ext>
            </a:extLst>
          </p:cNvPr>
          <p:cNvSpPr>
            <a:spLocks noGrp="1"/>
          </p:cNvSpPr>
          <p:nvPr>
            <p:ph type="body" sz="quarter" idx="13"/>
          </p:nvPr>
        </p:nvSpPr>
        <p:spPr>
          <a:xfrm>
            <a:off x="582042" y="6446520"/>
            <a:ext cx="1645920" cy="153888"/>
          </a:xfrm>
        </p:spPr>
        <p:txBody>
          <a:bodyPr/>
          <a:lstStyle/>
          <a:p>
            <a:r>
              <a:rPr lang="en-US" dirty="0"/>
              <a:t>September 2025</a:t>
            </a:r>
          </a:p>
        </p:txBody>
      </p:sp>
    </p:spTree>
    <p:extLst>
      <p:ext uri="{BB962C8B-B14F-4D97-AF65-F5344CB8AC3E}">
        <p14:creationId xmlns:p14="http://schemas.microsoft.com/office/powerpoint/2010/main" val="33100094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9620035-5EA5-A85D-8896-C1BA30D7E9DF}"/>
              </a:ext>
            </a:extLst>
          </p:cNvPr>
          <p:cNvSpPr>
            <a:spLocks noGrp="1"/>
          </p:cNvSpPr>
          <p:nvPr>
            <p:ph type="title" idx="4294967295"/>
          </p:nvPr>
        </p:nvSpPr>
        <p:spPr>
          <a:xfrm>
            <a:off x="1174750" y="457200"/>
            <a:ext cx="11017250" cy="862013"/>
          </a:xfrm>
        </p:spPr>
        <p:txBody>
          <a:bodyPr>
            <a:spAutoFit/>
          </a:bodyPr>
          <a:lstStyle/>
          <a:p>
            <a:r>
              <a:rPr lang="en-US" sz="2800" dirty="0"/>
              <a:t>Spot the differences – </a:t>
            </a:r>
            <a:br>
              <a:rPr lang="en-US" sz="2800" dirty="0"/>
            </a:br>
            <a:r>
              <a:rPr lang="en-US" sz="2800" dirty="0"/>
              <a:t>M365 Copilot app UI</a:t>
            </a:r>
          </a:p>
        </p:txBody>
      </p:sp>
      <p:sp>
        <p:nvSpPr>
          <p:cNvPr id="8" name="Oval 7">
            <a:extLst>
              <a:ext uri="{FF2B5EF4-FFF2-40B4-BE49-F238E27FC236}">
                <a16:creationId xmlns:a16="http://schemas.microsoft.com/office/drawing/2014/main" id="{B7EBB0C3-6D95-199F-0CC0-4C5E34F34635}"/>
              </a:ext>
            </a:extLst>
          </p:cNvPr>
          <p:cNvSpPr>
            <a:spLocks noChangeAspect="1"/>
          </p:cNvSpPr>
          <p:nvPr/>
        </p:nvSpPr>
        <p:spPr>
          <a:xfrm>
            <a:off x="588963" y="1910816"/>
            <a:ext cx="365760" cy="365760"/>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1</a:t>
            </a:r>
          </a:p>
        </p:txBody>
      </p:sp>
      <p:sp>
        <p:nvSpPr>
          <p:cNvPr id="9" name="TextBox 8">
            <a:extLst>
              <a:ext uri="{FF2B5EF4-FFF2-40B4-BE49-F238E27FC236}">
                <a16:creationId xmlns:a16="http://schemas.microsoft.com/office/drawing/2014/main" id="{C081DC3B-D6A1-35A7-B0F5-28D64D1D1756}"/>
              </a:ext>
            </a:extLst>
          </p:cNvPr>
          <p:cNvSpPr txBox="1"/>
          <p:nvPr/>
        </p:nvSpPr>
        <p:spPr>
          <a:xfrm>
            <a:off x="1111250" y="1910816"/>
            <a:ext cx="3518807" cy="1077218"/>
          </a:xfrm>
          <a:prstGeom prst="rect">
            <a:avLst/>
          </a:prstGeom>
          <a:noFill/>
        </p:spPr>
        <p:txBody>
          <a:bodyPr wrap="square" lIns="0" tIns="0" rIns="0" bIns="0" rtlCol="0">
            <a:spAutoFit/>
          </a:bodyPr>
          <a:lstStyle/>
          <a:p>
            <a:r>
              <a:rPr lang="en-US" sz="1400" dirty="0"/>
              <a:t>Licensed users have the option so select Work and have Copilot use work data. Unpaid users do not have this option and are limited to responses from the Web or information build into the AI model.</a:t>
            </a:r>
          </a:p>
        </p:txBody>
      </p:sp>
      <p:sp>
        <p:nvSpPr>
          <p:cNvPr id="10" name="Oval 9">
            <a:extLst>
              <a:ext uri="{FF2B5EF4-FFF2-40B4-BE49-F238E27FC236}">
                <a16:creationId xmlns:a16="http://schemas.microsoft.com/office/drawing/2014/main" id="{7822B07F-541C-DDAA-C9A8-D1A325E9090A}"/>
              </a:ext>
            </a:extLst>
          </p:cNvPr>
          <p:cNvSpPr>
            <a:spLocks noChangeAspect="1"/>
          </p:cNvSpPr>
          <p:nvPr/>
        </p:nvSpPr>
        <p:spPr>
          <a:xfrm>
            <a:off x="588963" y="3361970"/>
            <a:ext cx="365760" cy="365760"/>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2</a:t>
            </a:r>
          </a:p>
        </p:txBody>
      </p:sp>
      <p:sp>
        <p:nvSpPr>
          <p:cNvPr id="16" name="TextBox 15">
            <a:extLst>
              <a:ext uri="{FF2B5EF4-FFF2-40B4-BE49-F238E27FC236}">
                <a16:creationId xmlns:a16="http://schemas.microsoft.com/office/drawing/2014/main" id="{EB93A0E3-E5E5-E839-40EB-F8E6ECAEBE6B}"/>
              </a:ext>
            </a:extLst>
          </p:cNvPr>
          <p:cNvSpPr txBox="1"/>
          <p:nvPr/>
        </p:nvSpPr>
        <p:spPr>
          <a:xfrm>
            <a:off x="1111250" y="3361970"/>
            <a:ext cx="3518807" cy="646331"/>
          </a:xfrm>
          <a:prstGeom prst="rect">
            <a:avLst/>
          </a:prstGeom>
          <a:noFill/>
        </p:spPr>
        <p:txBody>
          <a:bodyPr wrap="square" lIns="0" tIns="0" rIns="0" bIns="0" rtlCol="0">
            <a:spAutoFit/>
          </a:bodyPr>
          <a:lstStyle/>
          <a:p>
            <a:r>
              <a:rPr lang="en-US" sz="1400" dirty="0"/>
              <a:t>Licensed users have access to Notebooks which provide agent functionality to sets of content that teams can edit.</a:t>
            </a:r>
          </a:p>
        </p:txBody>
      </p:sp>
      <p:sp>
        <p:nvSpPr>
          <p:cNvPr id="17" name="Rectangle: Rounded Corners 16">
            <a:extLst>
              <a:ext uri="{FF2B5EF4-FFF2-40B4-BE49-F238E27FC236}">
                <a16:creationId xmlns:a16="http://schemas.microsoft.com/office/drawing/2014/main" id="{5FC5EB9C-D6D9-3B03-8CE3-D19C20C9389E}"/>
              </a:ext>
              <a:ext uri="{C183D7F6-B498-43B3-948B-1728B52AA6E4}">
                <adec:decorative xmlns:adec="http://schemas.microsoft.com/office/drawing/2017/decorative" val="1"/>
              </a:ext>
            </a:extLst>
          </p:cNvPr>
          <p:cNvSpPr/>
          <p:nvPr/>
        </p:nvSpPr>
        <p:spPr bwMode="auto">
          <a:xfrm>
            <a:off x="4864096" y="383903"/>
            <a:ext cx="7023104" cy="6184105"/>
          </a:xfrm>
          <a:prstGeom prst="roundRect">
            <a:avLst>
              <a:gd name="adj" fmla="val 1137"/>
            </a:avLst>
          </a:prstGeom>
          <a:gradFill flip="none" rotWithShape="1">
            <a:gsLst>
              <a:gs pos="0">
                <a:srgbClr val="0078D4"/>
              </a:gs>
              <a:gs pos="100000">
                <a:srgbClr val="C53FCC"/>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defTabSz="457200">
              <a:spcAft>
                <a:spcPts val="800"/>
              </a:spcAft>
            </a:pPr>
            <a:endParaRPr lang="en-US" sz="1600" dirty="0">
              <a:solidFill>
                <a:srgbClr val="FFFFFF"/>
              </a:solidFill>
              <a:latin typeface="+mj-lt"/>
            </a:endParaRPr>
          </a:p>
        </p:txBody>
      </p:sp>
      <p:sp>
        <p:nvSpPr>
          <p:cNvPr id="30" name="TextBox 29">
            <a:extLst>
              <a:ext uri="{FF2B5EF4-FFF2-40B4-BE49-F238E27FC236}">
                <a16:creationId xmlns:a16="http://schemas.microsoft.com/office/drawing/2014/main" id="{D8607C3F-1D02-9D44-B7A6-48B79526B2BF}"/>
              </a:ext>
            </a:extLst>
          </p:cNvPr>
          <p:cNvSpPr txBox="1"/>
          <p:nvPr/>
        </p:nvSpPr>
        <p:spPr>
          <a:xfrm>
            <a:off x="4970780" y="4424187"/>
            <a:ext cx="1511300" cy="1384995"/>
          </a:xfrm>
          <a:prstGeom prst="rect">
            <a:avLst/>
          </a:prstGeom>
          <a:noFill/>
        </p:spPr>
        <p:txBody>
          <a:bodyPr wrap="square" lIns="0" tIns="0" rIns="0" bIns="0" anchor="ctr">
            <a:spAutoFit/>
          </a:bodyPr>
          <a:lstStyle/>
          <a:p>
            <a:r>
              <a:rPr lang="en-US" sz="1800" b="1" dirty="0">
                <a:solidFill>
                  <a:schemeClr val="bg1"/>
                </a:solidFill>
                <a:latin typeface="+mj-lt"/>
              </a:rPr>
              <a:t>UI for people using capabilities included with Microsoft 365 </a:t>
            </a:r>
            <a:endParaRPr lang="en-US" b="1" dirty="0">
              <a:solidFill>
                <a:schemeClr val="bg1"/>
              </a:solidFill>
              <a:latin typeface="+mj-lt"/>
            </a:endParaRPr>
          </a:p>
        </p:txBody>
      </p:sp>
      <p:sp>
        <p:nvSpPr>
          <p:cNvPr id="31" name="TextBox 30">
            <a:extLst>
              <a:ext uri="{FF2B5EF4-FFF2-40B4-BE49-F238E27FC236}">
                <a16:creationId xmlns:a16="http://schemas.microsoft.com/office/drawing/2014/main" id="{33421468-E200-5B5B-73F4-D22D9AA1BA2A}"/>
              </a:ext>
            </a:extLst>
          </p:cNvPr>
          <p:cNvSpPr txBox="1"/>
          <p:nvPr/>
        </p:nvSpPr>
        <p:spPr>
          <a:xfrm>
            <a:off x="4970780" y="1637755"/>
            <a:ext cx="1511300" cy="830997"/>
          </a:xfrm>
          <a:prstGeom prst="rect">
            <a:avLst/>
          </a:prstGeom>
          <a:noFill/>
        </p:spPr>
        <p:txBody>
          <a:bodyPr wrap="square" lIns="0" tIns="0" rIns="0" bIns="0" anchor="ctr">
            <a:spAutoFit/>
          </a:bodyPr>
          <a:lstStyle/>
          <a:p>
            <a:r>
              <a:rPr lang="en-US" b="1" dirty="0">
                <a:solidFill>
                  <a:schemeClr val="bg1"/>
                </a:solidFill>
                <a:latin typeface="+mj-lt"/>
              </a:rPr>
              <a:t>UI for licensed Microsoft 365 Copilot users</a:t>
            </a:r>
          </a:p>
        </p:txBody>
      </p:sp>
      <p:pic>
        <p:nvPicPr>
          <p:cNvPr id="27" name="Picture 26">
            <a:extLst>
              <a:ext uri="{FF2B5EF4-FFF2-40B4-BE49-F238E27FC236}">
                <a16:creationId xmlns:a16="http://schemas.microsoft.com/office/drawing/2014/main" id="{C833F0B0-1E5F-16A0-357A-880459C9AC35}"/>
              </a:ext>
            </a:extLst>
          </p:cNvPr>
          <p:cNvPicPr>
            <a:picLocks noChangeAspect="1"/>
          </p:cNvPicPr>
          <p:nvPr/>
        </p:nvPicPr>
        <p:blipFill rotWithShape="1">
          <a:blip r:embed="rId2"/>
          <a:srcRect/>
          <a:stretch>
            <a:fillRect/>
          </a:stretch>
        </p:blipFill>
        <p:spPr>
          <a:xfrm>
            <a:off x="6573521" y="451179"/>
            <a:ext cx="5255721" cy="3204149"/>
          </a:xfrm>
          <a:prstGeom prst="roundRect">
            <a:avLst>
              <a:gd name="adj" fmla="val 1679"/>
            </a:avLst>
          </a:prstGeom>
          <a:ln>
            <a:noFill/>
          </a:ln>
        </p:spPr>
      </p:pic>
      <p:pic>
        <p:nvPicPr>
          <p:cNvPr id="28" name="Picture 27" descr="A screenshot of a computer&#10;&#10;AI-generated content may be incorrect.">
            <a:extLst>
              <a:ext uri="{FF2B5EF4-FFF2-40B4-BE49-F238E27FC236}">
                <a16:creationId xmlns:a16="http://schemas.microsoft.com/office/drawing/2014/main" id="{BC9F8696-754C-4B5B-F6B2-2A31DB29432F}"/>
              </a:ext>
            </a:extLst>
          </p:cNvPr>
          <p:cNvPicPr>
            <a:picLocks noChangeAspect="1"/>
          </p:cNvPicPr>
          <p:nvPr/>
        </p:nvPicPr>
        <p:blipFill rotWithShape="1">
          <a:blip r:embed="rId3">
            <a:extLst>
              <a:ext uri="{28A0092B-C50C-407E-A947-70E740481C1C}">
                <a14:useLocalDpi xmlns:a14="http://schemas.microsoft.com/office/drawing/2010/main" val="0"/>
              </a:ext>
            </a:extLst>
          </a:blip>
          <a:srcRect b="11562"/>
          <a:stretch>
            <a:fillRect/>
          </a:stretch>
        </p:blipFill>
        <p:spPr>
          <a:xfrm>
            <a:off x="6573521" y="3732636"/>
            <a:ext cx="5255721" cy="2768097"/>
          </a:xfrm>
          <a:prstGeom prst="roundRect">
            <a:avLst>
              <a:gd name="adj" fmla="val 1679"/>
            </a:avLst>
          </a:prstGeom>
          <a:ln>
            <a:noFill/>
          </a:ln>
        </p:spPr>
      </p:pic>
      <p:sp>
        <p:nvSpPr>
          <p:cNvPr id="32" name="Rectangle: Rounded Corners 31">
            <a:extLst>
              <a:ext uri="{FF2B5EF4-FFF2-40B4-BE49-F238E27FC236}">
                <a16:creationId xmlns:a16="http://schemas.microsoft.com/office/drawing/2014/main" id="{9BC458CF-4A0D-8932-ECF6-39427C27FD00}"/>
              </a:ext>
              <a:ext uri="{C183D7F6-B498-43B3-948B-1728B52AA6E4}">
                <adec:decorative xmlns:adec="http://schemas.microsoft.com/office/drawing/2017/decorative" val="1"/>
              </a:ext>
            </a:extLst>
          </p:cNvPr>
          <p:cNvSpPr/>
          <p:nvPr/>
        </p:nvSpPr>
        <p:spPr bwMode="auto">
          <a:xfrm>
            <a:off x="6573520" y="1588253"/>
            <a:ext cx="931526" cy="636639"/>
          </a:xfrm>
          <a:prstGeom prst="roundRect">
            <a:avLst>
              <a:gd name="adj" fmla="val 6514"/>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3" name="Oval 32">
            <a:extLst>
              <a:ext uri="{FF2B5EF4-FFF2-40B4-BE49-F238E27FC236}">
                <a16:creationId xmlns:a16="http://schemas.microsoft.com/office/drawing/2014/main" id="{B17C2E0C-C813-6DF9-DD57-2623168BF488}"/>
              </a:ext>
            </a:extLst>
          </p:cNvPr>
          <p:cNvSpPr>
            <a:spLocks noChangeAspect="1"/>
          </p:cNvSpPr>
          <p:nvPr/>
        </p:nvSpPr>
        <p:spPr>
          <a:xfrm>
            <a:off x="6876400" y="1195819"/>
            <a:ext cx="325766" cy="323101"/>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2</a:t>
            </a:r>
          </a:p>
        </p:txBody>
      </p:sp>
      <p:sp>
        <p:nvSpPr>
          <p:cNvPr id="34" name="Rectangle: Rounded Corners 33">
            <a:extLst>
              <a:ext uri="{FF2B5EF4-FFF2-40B4-BE49-F238E27FC236}">
                <a16:creationId xmlns:a16="http://schemas.microsoft.com/office/drawing/2014/main" id="{22C311B2-6F62-A2CB-0A2C-2D4D24B4D58C}"/>
              </a:ext>
              <a:ext uri="{C183D7F6-B498-43B3-948B-1728B52AA6E4}">
                <adec:decorative xmlns:adec="http://schemas.microsoft.com/office/drawing/2017/decorative" val="1"/>
              </a:ext>
            </a:extLst>
          </p:cNvPr>
          <p:cNvSpPr/>
          <p:nvPr/>
        </p:nvSpPr>
        <p:spPr bwMode="auto">
          <a:xfrm>
            <a:off x="6573520" y="4847125"/>
            <a:ext cx="931526" cy="398899"/>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5" name="Rectangle: Rounded Corners 34">
            <a:extLst>
              <a:ext uri="{FF2B5EF4-FFF2-40B4-BE49-F238E27FC236}">
                <a16:creationId xmlns:a16="http://schemas.microsoft.com/office/drawing/2014/main" id="{5A912502-10AB-E205-E170-79531AEFE866}"/>
              </a:ext>
              <a:ext uri="{C183D7F6-B498-43B3-948B-1728B52AA6E4}">
                <adec:decorative xmlns:adec="http://schemas.microsoft.com/office/drawing/2017/decorative" val="1"/>
              </a:ext>
            </a:extLst>
          </p:cNvPr>
          <p:cNvSpPr/>
          <p:nvPr/>
        </p:nvSpPr>
        <p:spPr bwMode="auto">
          <a:xfrm>
            <a:off x="9271164" y="458685"/>
            <a:ext cx="1219101" cy="236382"/>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Rectangle: Rounded Corners 35">
            <a:extLst>
              <a:ext uri="{FF2B5EF4-FFF2-40B4-BE49-F238E27FC236}">
                <a16:creationId xmlns:a16="http://schemas.microsoft.com/office/drawing/2014/main" id="{7AF44433-180F-08C3-8B60-83412DF81E63}"/>
              </a:ext>
              <a:ext uri="{C183D7F6-B498-43B3-948B-1728B52AA6E4}">
                <adec:decorative xmlns:adec="http://schemas.microsoft.com/office/drawing/2017/decorative" val="1"/>
              </a:ext>
            </a:extLst>
          </p:cNvPr>
          <p:cNvSpPr/>
          <p:nvPr/>
        </p:nvSpPr>
        <p:spPr bwMode="auto">
          <a:xfrm>
            <a:off x="9271164" y="3740142"/>
            <a:ext cx="1219101" cy="236382"/>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7" name="Oval 36">
            <a:extLst>
              <a:ext uri="{FF2B5EF4-FFF2-40B4-BE49-F238E27FC236}">
                <a16:creationId xmlns:a16="http://schemas.microsoft.com/office/drawing/2014/main" id="{C5687E8E-43C1-6ACF-6E90-B06571D90FAD}"/>
              </a:ext>
            </a:extLst>
          </p:cNvPr>
          <p:cNvSpPr>
            <a:spLocks noChangeAspect="1"/>
          </p:cNvSpPr>
          <p:nvPr/>
        </p:nvSpPr>
        <p:spPr>
          <a:xfrm>
            <a:off x="9717831" y="772374"/>
            <a:ext cx="325766" cy="323101"/>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1</a:t>
            </a:r>
          </a:p>
        </p:txBody>
      </p:sp>
      <p:cxnSp>
        <p:nvCxnSpPr>
          <p:cNvPr id="39" name="Straight Connector 38">
            <a:extLst>
              <a:ext uri="{FF2B5EF4-FFF2-40B4-BE49-F238E27FC236}">
                <a16:creationId xmlns:a16="http://schemas.microsoft.com/office/drawing/2014/main" id="{B5B91F1F-15C3-3556-4A76-9D79904013B4}"/>
              </a:ext>
            </a:extLst>
          </p:cNvPr>
          <p:cNvCxnSpPr>
            <a:cxnSpLocks/>
          </p:cNvCxnSpPr>
          <p:nvPr/>
        </p:nvCxnSpPr>
        <p:spPr>
          <a:xfrm>
            <a:off x="4970779" y="3693982"/>
            <a:ext cx="1511300"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4403E09-D5AA-C51E-E231-84BF12875584}"/>
              </a:ext>
            </a:extLst>
          </p:cNvPr>
          <p:cNvCxnSpPr>
            <a:cxnSpLocks/>
          </p:cNvCxnSpPr>
          <p:nvPr/>
        </p:nvCxnSpPr>
        <p:spPr>
          <a:xfrm>
            <a:off x="1111250" y="3175002"/>
            <a:ext cx="3518807"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33090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39314-7D29-974D-640A-38A332BB49DB}"/>
              </a:ext>
            </a:extLst>
          </p:cNvPr>
          <p:cNvSpPr>
            <a:spLocks noGrp="1"/>
          </p:cNvSpPr>
          <p:nvPr>
            <p:ph type="title"/>
          </p:nvPr>
        </p:nvSpPr>
        <p:spPr>
          <a:xfrm>
            <a:off x="1188721" y="601530"/>
            <a:ext cx="7223760" cy="492443"/>
          </a:xfrm>
        </p:spPr>
        <p:txBody>
          <a:bodyPr/>
          <a:lstStyle/>
          <a:p>
            <a:r>
              <a:rPr lang="en-US" sz="3200"/>
              <a:t>Copilot Chat in PowerPoint overview</a:t>
            </a:r>
          </a:p>
        </p:txBody>
      </p:sp>
      <p:pic>
        <p:nvPicPr>
          <p:cNvPr id="4" name="!Copilot">
            <a:extLst>
              <a:ext uri="{FF2B5EF4-FFF2-40B4-BE49-F238E27FC236}">
                <a16:creationId xmlns:a16="http://schemas.microsoft.com/office/drawing/2014/main" id="{A873189D-A0EA-F1D1-C9F4-C8C0C59D066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7785" y="573244"/>
            <a:ext cx="549015" cy="549014"/>
          </a:xfrm>
          <a:prstGeom prst="rect">
            <a:avLst/>
          </a:prstGeom>
          <a:noFill/>
          <a:ln>
            <a:noFill/>
            <a:headEnd type="none" w="med" len="med"/>
            <a:tailEnd type="none" w="med" len="med"/>
          </a:ln>
          <a:effectLst/>
        </p:spPr>
      </p:pic>
      <p:sp>
        <p:nvSpPr>
          <p:cNvPr id="6" name="Freeform: Shape 5">
            <a:extLst>
              <a:ext uri="{FF2B5EF4-FFF2-40B4-BE49-F238E27FC236}">
                <a16:creationId xmlns:a16="http://schemas.microsoft.com/office/drawing/2014/main" id="{80A2CCA4-6B12-7681-E3A6-2F711C277A96}"/>
              </a:ext>
              <a:ext uri="{C183D7F6-B498-43B3-948B-1728B52AA6E4}">
                <adec:decorative xmlns:adec="http://schemas.microsoft.com/office/drawing/2017/decorative" val="1"/>
              </a:ext>
            </a:extLst>
          </p:cNvPr>
          <p:cNvSpPr>
            <a:spLocks/>
          </p:cNvSpPr>
          <p:nvPr/>
        </p:nvSpPr>
        <p:spPr bwMode="auto">
          <a:xfrm>
            <a:off x="600961" y="1291771"/>
            <a:ext cx="7867332" cy="5057456"/>
          </a:xfrm>
          <a:custGeom>
            <a:avLst/>
            <a:gdLst>
              <a:gd name="connsiteX0" fmla="*/ 164114 w 7867332"/>
              <a:gd name="connsiteY0" fmla="*/ 0 h 5057456"/>
              <a:gd name="connsiteX1" fmla="*/ 7867332 w 7867332"/>
              <a:gd name="connsiteY1" fmla="*/ 0 h 5057456"/>
              <a:gd name="connsiteX2" fmla="*/ 7867332 w 7867332"/>
              <a:gd name="connsiteY2" fmla="*/ 5057456 h 5057456"/>
              <a:gd name="connsiteX3" fmla="*/ 164114 w 7867332"/>
              <a:gd name="connsiteY3" fmla="*/ 5057456 h 5057456"/>
              <a:gd name="connsiteX4" fmla="*/ 0 w 7867332"/>
              <a:gd name="connsiteY4" fmla="*/ 4893342 h 5057456"/>
              <a:gd name="connsiteX5" fmla="*/ 0 w 7867332"/>
              <a:gd name="connsiteY5" fmla="*/ 164114 h 5057456"/>
              <a:gd name="connsiteX6" fmla="*/ 164114 w 7867332"/>
              <a:gd name="connsiteY6" fmla="*/ 0 h 505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332" h="5057456">
                <a:moveTo>
                  <a:pt x="164114" y="0"/>
                </a:moveTo>
                <a:lnTo>
                  <a:pt x="7867332" y="0"/>
                </a:lnTo>
                <a:lnTo>
                  <a:pt x="7867332" y="5057456"/>
                </a:lnTo>
                <a:lnTo>
                  <a:pt x="164114" y="5057456"/>
                </a:lnTo>
                <a:cubicBezTo>
                  <a:pt x="73476" y="5057456"/>
                  <a:pt x="0" y="4983980"/>
                  <a:pt x="0" y="4893342"/>
                </a:cubicBezTo>
                <a:lnTo>
                  <a:pt x="0" y="164114"/>
                </a:lnTo>
                <a:cubicBezTo>
                  <a:pt x="0" y="73476"/>
                  <a:pt x="73476" y="0"/>
                  <a:pt x="164114" y="0"/>
                </a:cubicBez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7" name="Rectangle: Rounded Corners 6" descr="Copilot Chat UI">
            <a:extLst>
              <a:ext uri="{FF2B5EF4-FFF2-40B4-BE49-F238E27FC236}">
                <a16:creationId xmlns:a16="http://schemas.microsoft.com/office/drawing/2014/main" id="{B1F31662-20D1-E1C6-1DF3-6D1CAB99381A}"/>
              </a:ext>
            </a:extLst>
          </p:cNvPr>
          <p:cNvSpPr/>
          <p:nvPr/>
        </p:nvSpPr>
        <p:spPr bwMode="auto">
          <a:xfrm>
            <a:off x="8547100" y="585215"/>
            <a:ext cx="3041650" cy="5977509"/>
          </a:xfrm>
          <a:prstGeom prst="roundRect">
            <a:avLst>
              <a:gd name="adj" fmla="val 4871"/>
            </a:avLst>
          </a:prstGeom>
          <a:solidFill>
            <a:srgbClr val="FAFAFA"/>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pic>
        <p:nvPicPr>
          <p:cNvPr id="17" name="Picture 16" descr="Copilot Chat UI">
            <a:extLst>
              <a:ext uri="{FF2B5EF4-FFF2-40B4-BE49-F238E27FC236}">
                <a16:creationId xmlns:a16="http://schemas.microsoft.com/office/drawing/2014/main" id="{1E538DEB-C360-7AB2-6EBC-679342B3374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0669" b="-17971"/>
          <a:stretch>
            <a:fillRect/>
          </a:stretch>
        </p:blipFill>
        <p:spPr>
          <a:xfrm>
            <a:off x="8815070" y="655693"/>
            <a:ext cx="2543810" cy="5836552"/>
          </a:xfrm>
          <a:prstGeom prst="rect">
            <a:avLst/>
          </a:prstGeom>
        </p:spPr>
      </p:pic>
      <p:sp>
        <p:nvSpPr>
          <p:cNvPr id="9" name="Rectangle: Top Corners Rounded 8">
            <a:extLst>
              <a:ext uri="{FF2B5EF4-FFF2-40B4-BE49-F238E27FC236}">
                <a16:creationId xmlns:a16="http://schemas.microsoft.com/office/drawing/2014/main" id="{F0320F2F-E3B5-6F7A-D2A7-C02317708988}"/>
              </a:ext>
              <a:ext uri="{C183D7F6-B498-43B3-948B-1728B52AA6E4}">
                <adec:decorative xmlns:adec="http://schemas.microsoft.com/office/drawing/2017/decorative" val="1"/>
              </a:ext>
            </a:extLst>
          </p:cNvPr>
          <p:cNvSpPr/>
          <p:nvPr/>
        </p:nvSpPr>
        <p:spPr bwMode="auto">
          <a:xfrm>
            <a:off x="8468293" y="1291771"/>
            <a:ext cx="45720" cy="5057456"/>
          </a:xfrm>
          <a:prstGeom prst="round2SameRect">
            <a:avLst>
              <a:gd name="adj1" fmla="val 0"/>
              <a:gd name="adj2" fmla="val 0"/>
            </a:avLst>
          </a:prstGeom>
          <a:gradFill flip="none" rotWithShape="1">
            <a:gsLst>
              <a:gs pos="35000">
                <a:srgbClr val="0078D4"/>
              </a:gs>
              <a:gs pos="100000">
                <a:srgbClr val="C03BC4"/>
              </a:gs>
            </a:gsLst>
            <a:path path="circle">
              <a:fillToRect l="100000" t="100000"/>
            </a:path>
            <a:tileRect r="-100000" b="-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0" name="Rectangle: Rounded Corners 26">
            <a:extLst>
              <a:ext uri="{FF2B5EF4-FFF2-40B4-BE49-F238E27FC236}">
                <a16:creationId xmlns:a16="http://schemas.microsoft.com/office/drawing/2014/main" id="{0EC58EBD-DE08-1DDB-8E5E-92717EE0F005}"/>
              </a:ext>
            </a:extLst>
          </p:cNvPr>
          <p:cNvSpPr/>
          <p:nvPr/>
        </p:nvSpPr>
        <p:spPr bwMode="auto">
          <a:xfrm>
            <a:off x="1296000" y="1476512"/>
            <a:ext cx="7055519" cy="83099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With Copilot Chat in PowerPoint, you gain a range of capabilities that make creating, refining presentations faster with more impact, and understanding presentations more intuitive. </a:t>
            </a:r>
          </a:p>
        </p:txBody>
      </p:sp>
      <p:sp>
        <p:nvSpPr>
          <p:cNvPr id="11" name="Rectangle: Rounded Corners 26 - 1">
            <a:extLst>
              <a:ext uri="{FF2B5EF4-FFF2-40B4-BE49-F238E27FC236}">
                <a16:creationId xmlns:a16="http://schemas.microsoft.com/office/drawing/2014/main" id="{D92D32F5-6F39-23FA-ADC3-E2F75A5D9A17}"/>
              </a:ext>
            </a:extLst>
          </p:cNvPr>
          <p:cNvSpPr/>
          <p:nvPr/>
        </p:nvSpPr>
        <p:spPr bwMode="auto">
          <a:xfrm>
            <a:off x="1296000" y="2490389"/>
            <a:ext cx="7055519" cy="8925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Ask questions about your presentation</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Summarize slides to capture the main points</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Generate relevant images to enhance your visual storytelling. </a:t>
            </a:r>
          </a:p>
        </p:txBody>
      </p:sp>
      <p:sp>
        <p:nvSpPr>
          <p:cNvPr id="12" name="Rectangle: Rounded Corners 26">
            <a:extLst>
              <a:ext uri="{FF2B5EF4-FFF2-40B4-BE49-F238E27FC236}">
                <a16:creationId xmlns:a16="http://schemas.microsoft.com/office/drawing/2014/main" id="{F82C953F-9811-1002-1925-A589D31A585C}"/>
              </a:ext>
            </a:extLst>
          </p:cNvPr>
          <p:cNvSpPr/>
          <p:nvPr/>
        </p:nvSpPr>
        <p:spPr bwMode="auto">
          <a:xfrm>
            <a:off x="1296000" y="3835982"/>
            <a:ext cx="7055519" cy="2492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Here are some ways that you can use Copilot Chat in PowerPoint</a:t>
            </a:r>
          </a:p>
        </p:txBody>
      </p:sp>
      <p:sp>
        <p:nvSpPr>
          <p:cNvPr id="13" name="Rectangle: Rounded Corners 26">
            <a:extLst>
              <a:ext uri="{FF2B5EF4-FFF2-40B4-BE49-F238E27FC236}">
                <a16:creationId xmlns:a16="http://schemas.microsoft.com/office/drawing/2014/main" id="{E4C15A3C-CEF9-7191-3827-80B60C618D0F}"/>
              </a:ext>
            </a:extLst>
          </p:cNvPr>
          <p:cNvSpPr/>
          <p:nvPr/>
        </p:nvSpPr>
        <p:spPr bwMode="auto">
          <a:xfrm>
            <a:off x="1296000" y="4273052"/>
            <a:ext cx="7055519" cy="1138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“What are some potential questions that I might be asked by the audience who I present this to?”</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“Generate an image to use in my presentation.”</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“Help me re-write the bullets on this slide.”​​​​​​​</a:t>
            </a:r>
          </a:p>
        </p:txBody>
      </p:sp>
      <p:sp>
        <p:nvSpPr>
          <p:cNvPr id="14" name="Graphic 123" descr="Icon of a chat bubble">
            <a:extLst>
              <a:ext uri="{FF2B5EF4-FFF2-40B4-BE49-F238E27FC236}">
                <a16:creationId xmlns:a16="http://schemas.microsoft.com/office/drawing/2014/main" id="{2D77F8E2-410C-88C7-C5BD-E55CC7261BFC}"/>
              </a:ext>
            </a:extLst>
          </p:cNvPr>
          <p:cNvSpPr/>
          <p:nvPr/>
        </p:nvSpPr>
        <p:spPr>
          <a:xfrm>
            <a:off x="784642" y="1512492"/>
            <a:ext cx="327402" cy="293798"/>
          </a:xfrm>
          <a:custGeom>
            <a:avLst/>
            <a:gdLst>
              <a:gd name="connsiteX0" fmla="*/ 140349 w 372389"/>
              <a:gd name="connsiteY0" fmla="*/ 0 h 334168"/>
              <a:gd name="connsiteX1" fmla="*/ 1143 w 372389"/>
              <a:gd name="connsiteY1" fmla="*/ 139206 h 334168"/>
              <a:gd name="connsiteX2" fmla="*/ 14185 w 372389"/>
              <a:gd name="connsiteY2" fmla="*/ 198106 h 334168"/>
              <a:gd name="connsiteX3" fmla="*/ 742 w 372389"/>
              <a:gd name="connsiteY3" fmla="*/ 250843 h 334168"/>
              <a:gd name="connsiteX4" fmla="*/ 28653 w 372389"/>
              <a:gd name="connsiteY4" fmla="*/ 279135 h 334168"/>
              <a:gd name="connsiteX5" fmla="*/ 83050 w 372389"/>
              <a:gd name="connsiteY5" fmla="*/ 266105 h 334168"/>
              <a:gd name="connsiteX6" fmla="*/ 140349 w 372389"/>
              <a:gd name="connsiteY6" fmla="*/ 278411 h 334168"/>
              <a:gd name="connsiteX7" fmla="*/ 279555 w 372389"/>
              <a:gd name="connsiteY7" fmla="*/ 139206 h 334168"/>
              <a:gd name="connsiteX8" fmla="*/ 140349 w 372389"/>
              <a:gd name="connsiteY8" fmla="*/ 0 h 334168"/>
              <a:gd name="connsiteX9" fmla="*/ 28984 w 372389"/>
              <a:gd name="connsiteY9" fmla="*/ 139206 h 334168"/>
              <a:gd name="connsiteX10" fmla="*/ 140349 w 372389"/>
              <a:gd name="connsiteY10" fmla="*/ 27841 h 334168"/>
              <a:gd name="connsiteX11" fmla="*/ 251713 w 372389"/>
              <a:gd name="connsiteY11" fmla="*/ 139206 h 334168"/>
              <a:gd name="connsiteX12" fmla="*/ 140349 w 372389"/>
              <a:gd name="connsiteY12" fmla="*/ 250570 h 334168"/>
              <a:gd name="connsiteX13" fmla="*/ 90792 w 372389"/>
              <a:gd name="connsiteY13" fmla="*/ 238968 h 334168"/>
              <a:gd name="connsiteX14" fmla="*/ 86274 w 372389"/>
              <a:gd name="connsiteY14" fmla="*/ 236718 h 334168"/>
              <a:gd name="connsiteX15" fmla="*/ 81364 w 372389"/>
              <a:gd name="connsiteY15" fmla="*/ 237888 h 334168"/>
              <a:gd name="connsiteX16" fmla="*/ 29621 w 372389"/>
              <a:gd name="connsiteY16" fmla="*/ 250269 h 334168"/>
              <a:gd name="connsiteX17" fmla="*/ 42430 w 372389"/>
              <a:gd name="connsiteY17" fmla="*/ 200005 h 334168"/>
              <a:gd name="connsiteX18" fmla="*/ 43733 w 372389"/>
              <a:gd name="connsiteY18" fmla="*/ 194884 h 334168"/>
              <a:gd name="connsiteX19" fmla="*/ 41310 w 372389"/>
              <a:gd name="connsiteY19" fmla="*/ 190188 h 334168"/>
              <a:gd name="connsiteX20" fmla="*/ 28984 w 372389"/>
              <a:gd name="connsiteY20" fmla="*/ 139206 h 334168"/>
              <a:gd name="connsiteX21" fmla="*/ 233153 w 372389"/>
              <a:gd name="connsiteY21" fmla="*/ 334095 h 334168"/>
              <a:gd name="connsiteX22" fmla="*/ 138499 w 372389"/>
              <a:gd name="connsiteY22" fmla="*/ 296963 h 334168"/>
              <a:gd name="connsiteX23" fmla="*/ 140350 w 372389"/>
              <a:gd name="connsiteY23" fmla="*/ 296974 h 334168"/>
              <a:gd name="connsiteX24" fmla="*/ 178976 w 372389"/>
              <a:gd name="connsiteY24" fmla="*/ 292209 h 334168"/>
              <a:gd name="connsiteX25" fmla="*/ 233153 w 372389"/>
              <a:gd name="connsiteY25" fmla="*/ 306254 h 334168"/>
              <a:gd name="connsiteX26" fmla="*/ 282710 w 372389"/>
              <a:gd name="connsiteY26" fmla="*/ 294650 h 334168"/>
              <a:gd name="connsiteX27" fmla="*/ 287228 w 372389"/>
              <a:gd name="connsiteY27" fmla="*/ 292401 h 334168"/>
              <a:gd name="connsiteX28" fmla="*/ 292137 w 372389"/>
              <a:gd name="connsiteY28" fmla="*/ 293570 h 334168"/>
              <a:gd name="connsiteX29" fmla="*/ 342979 w 372389"/>
              <a:gd name="connsiteY29" fmla="*/ 304883 h 334168"/>
              <a:gd name="connsiteX30" fmla="*/ 331072 w 372389"/>
              <a:gd name="connsiteY30" fmla="*/ 255687 h 334168"/>
              <a:gd name="connsiteX31" fmla="*/ 329769 w 372389"/>
              <a:gd name="connsiteY31" fmla="*/ 250568 h 334168"/>
              <a:gd name="connsiteX32" fmla="*/ 332191 w 372389"/>
              <a:gd name="connsiteY32" fmla="*/ 245872 h 334168"/>
              <a:gd name="connsiteX33" fmla="*/ 344517 w 372389"/>
              <a:gd name="connsiteY33" fmla="*/ 194890 h 334168"/>
              <a:gd name="connsiteX34" fmla="*/ 293531 w 372389"/>
              <a:gd name="connsiteY34" fmla="*/ 101297 h 334168"/>
              <a:gd name="connsiteX35" fmla="*/ 278690 w 372389"/>
              <a:gd name="connsiteY35" fmla="*/ 63302 h 334168"/>
              <a:gd name="connsiteX36" fmla="*/ 372358 w 372389"/>
              <a:gd name="connsiteY36" fmla="*/ 194890 h 334168"/>
              <a:gd name="connsiteX37" fmla="*/ 359310 w 372389"/>
              <a:gd name="connsiteY37" fmla="*/ 253802 h 334168"/>
              <a:gd name="connsiteX38" fmla="*/ 371779 w 372389"/>
              <a:gd name="connsiteY38" fmla="*/ 305831 h 334168"/>
              <a:gd name="connsiteX39" fmla="*/ 344543 w 372389"/>
              <a:gd name="connsiteY39" fmla="*/ 333663 h 334168"/>
              <a:gd name="connsiteX40" fmla="*/ 290466 w 372389"/>
              <a:gd name="connsiteY40" fmla="*/ 321782 h 334168"/>
              <a:gd name="connsiteX41" fmla="*/ 233153 w 372389"/>
              <a:gd name="connsiteY41" fmla="*/ 334095 h 33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72389" h="334168">
                <a:moveTo>
                  <a:pt x="140349" y="0"/>
                </a:moveTo>
                <a:cubicBezTo>
                  <a:pt x="63467" y="0"/>
                  <a:pt x="1143" y="62324"/>
                  <a:pt x="1143" y="139206"/>
                </a:cubicBezTo>
                <a:cubicBezTo>
                  <a:pt x="1143" y="160233"/>
                  <a:pt x="5814" y="180203"/>
                  <a:pt x="14185" y="198106"/>
                </a:cubicBezTo>
                <a:cubicBezTo>
                  <a:pt x="9470" y="216630"/>
                  <a:pt x="4202" y="237284"/>
                  <a:pt x="742" y="250843"/>
                </a:cubicBezTo>
                <a:cubicBezTo>
                  <a:pt x="-3583" y="267795"/>
                  <a:pt x="11682" y="283215"/>
                  <a:pt x="28653" y="279135"/>
                </a:cubicBezTo>
                <a:cubicBezTo>
                  <a:pt x="42578" y="275789"/>
                  <a:pt x="63979" y="270651"/>
                  <a:pt x="83050" y="266105"/>
                </a:cubicBezTo>
                <a:cubicBezTo>
                  <a:pt x="100539" y="274014"/>
                  <a:pt x="119947" y="278411"/>
                  <a:pt x="140349" y="278411"/>
                </a:cubicBezTo>
                <a:cubicBezTo>
                  <a:pt x="217229" y="278411"/>
                  <a:pt x="279555" y="216086"/>
                  <a:pt x="279555" y="139206"/>
                </a:cubicBezTo>
                <a:cubicBezTo>
                  <a:pt x="279555" y="62324"/>
                  <a:pt x="217229" y="0"/>
                  <a:pt x="140349" y="0"/>
                </a:cubicBezTo>
                <a:close/>
                <a:moveTo>
                  <a:pt x="28984" y="139206"/>
                </a:moveTo>
                <a:cubicBezTo>
                  <a:pt x="28984" y="77701"/>
                  <a:pt x="78844" y="27841"/>
                  <a:pt x="140349" y="27841"/>
                </a:cubicBezTo>
                <a:cubicBezTo>
                  <a:pt x="201854" y="27841"/>
                  <a:pt x="251713" y="77701"/>
                  <a:pt x="251713" y="139206"/>
                </a:cubicBezTo>
                <a:cubicBezTo>
                  <a:pt x="251713" y="200710"/>
                  <a:pt x="201854" y="250570"/>
                  <a:pt x="140349" y="250570"/>
                </a:cubicBezTo>
                <a:cubicBezTo>
                  <a:pt x="122517" y="250570"/>
                  <a:pt x="105701" y="246390"/>
                  <a:pt x="90792" y="238968"/>
                </a:cubicBezTo>
                <a:lnTo>
                  <a:pt x="86274" y="236718"/>
                </a:lnTo>
                <a:lnTo>
                  <a:pt x="81364" y="237888"/>
                </a:lnTo>
                <a:cubicBezTo>
                  <a:pt x="64238" y="241964"/>
                  <a:pt x="44451" y="246708"/>
                  <a:pt x="29621" y="250269"/>
                </a:cubicBezTo>
                <a:cubicBezTo>
                  <a:pt x="33310" y="235809"/>
                  <a:pt x="38195" y="216649"/>
                  <a:pt x="42430" y="200005"/>
                </a:cubicBezTo>
                <a:lnTo>
                  <a:pt x="43733" y="194884"/>
                </a:lnTo>
                <a:lnTo>
                  <a:pt x="41310" y="190188"/>
                </a:lnTo>
                <a:cubicBezTo>
                  <a:pt x="33436" y="174928"/>
                  <a:pt x="28984" y="157607"/>
                  <a:pt x="28984" y="139206"/>
                </a:cubicBezTo>
                <a:close/>
                <a:moveTo>
                  <a:pt x="233153" y="334095"/>
                </a:moveTo>
                <a:cubicBezTo>
                  <a:pt x="196599" y="334095"/>
                  <a:pt x="163336" y="320006"/>
                  <a:pt x="138499" y="296963"/>
                </a:cubicBezTo>
                <a:cubicBezTo>
                  <a:pt x="139115" y="296970"/>
                  <a:pt x="139732" y="296974"/>
                  <a:pt x="140350" y="296974"/>
                </a:cubicBezTo>
                <a:cubicBezTo>
                  <a:pt x="153676" y="296974"/>
                  <a:pt x="166616" y="295320"/>
                  <a:pt x="178976" y="292209"/>
                </a:cubicBezTo>
                <a:cubicBezTo>
                  <a:pt x="195012" y="301156"/>
                  <a:pt x="213488" y="306254"/>
                  <a:pt x="233153" y="306254"/>
                </a:cubicBezTo>
                <a:cubicBezTo>
                  <a:pt x="250984" y="306254"/>
                  <a:pt x="267800" y="302072"/>
                  <a:pt x="282710" y="294650"/>
                </a:cubicBezTo>
                <a:lnTo>
                  <a:pt x="287228" y="292401"/>
                </a:lnTo>
                <a:lnTo>
                  <a:pt x="292137" y="293570"/>
                </a:lnTo>
                <a:cubicBezTo>
                  <a:pt x="309243" y="297642"/>
                  <a:pt x="328611" y="301844"/>
                  <a:pt x="342979" y="304883"/>
                </a:cubicBezTo>
                <a:cubicBezTo>
                  <a:pt x="339730" y="290953"/>
                  <a:pt x="335300" y="272307"/>
                  <a:pt x="331072" y="255687"/>
                </a:cubicBezTo>
                <a:lnTo>
                  <a:pt x="329769" y="250568"/>
                </a:lnTo>
                <a:lnTo>
                  <a:pt x="332191" y="245872"/>
                </a:lnTo>
                <a:cubicBezTo>
                  <a:pt x="340064" y="230612"/>
                  <a:pt x="344517" y="213291"/>
                  <a:pt x="344517" y="194890"/>
                </a:cubicBezTo>
                <a:cubicBezTo>
                  <a:pt x="344517" y="155637"/>
                  <a:pt x="324212" y="121131"/>
                  <a:pt x="293531" y="101297"/>
                </a:cubicBezTo>
                <a:cubicBezTo>
                  <a:pt x="290221" y="87873"/>
                  <a:pt x="285191" y="75126"/>
                  <a:pt x="278690" y="63302"/>
                </a:cubicBezTo>
                <a:cubicBezTo>
                  <a:pt x="333208" y="82165"/>
                  <a:pt x="372358" y="133955"/>
                  <a:pt x="372358" y="194890"/>
                </a:cubicBezTo>
                <a:cubicBezTo>
                  <a:pt x="372358" y="215921"/>
                  <a:pt x="367685" y="235896"/>
                  <a:pt x="359310" y="253802"/>
                </a:cubicBezTo>
                <a:cubicBezTo>
                  <a:pt x="364008" y="272511"/>
                  <a:pt x="368763" y="292777"/>
                  <a:pt x="371779" y="305831"/>
                </a:cubicBezTo>
                <a:cubicBezTo>
                  <a:pt x="375573" y="322257"/>
                  <a:pt x="361107" y="337124"/>
                  <a:pt x="344543" y="333663"/>
                </a:cubicBezTo>
                <a:cubicBezTo>
                  <a:pt x="331046" y="330842"/>
                  <a:pt x="309840" y="326317"/>
                  <a:pt x="290466" y="321782"/>
                </a:cubicBezTo>
                <a:cubicBezTo>
                  <a:pt x="272973" y="329695"/>
                  <a:pt x="253560" y="334095"/>
                  <a:pt x="233153" y="334095"/>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
        <p:nvSpPr>
          <p:cNvPr id="15" name="Graphic 42" descr="Icon of a Window and a gear">
            <a:extLst>
              <a:ext uri="{FF2B5EF4-FFF2-40B4-BE49-F238E27FC236}">
                <a16:creationId xmlns:a16="http://schemas.microsoft.com/office/drawing/2014/main" id="{F8BDCD96-855D-306E-AEB6-DB4A981838DD}"/>
              </a:ext>
            </a:extLst>
          </p:cNvPr>
          <p:cNvSpPr>
            <a:spLocks noChangeAspect="1"/>
          </p:cNvSpPr>
          <p:nvPr/>
        </p:nvSpPr>
        <p:spPr>
          <a:xfrm>
            <a:off x="773151" y="3805239"/>
            <a:ext cx="347374" cy="310786"/>
          </a:xfrm>
          <a:custGeom>
            <a:avLst/>
            <a:gdLst>
              <a:gd name="connsiteX0" fmla="*/ 0 w 267090"/>
              <a:gd name="connsiteY0" fmla="*/ 41702 h 238960"/>
              <a:gd name="connsiteX1" fmla="*/ 41702 w 267090"/>
              <a:gd name="connsiteY1" fmla="*/ 0 h 238960"/>
              <a:gd name="connsiteX2" fmla="*/ 214925 w 267090"/>
              <a:gd name="connsiteY2" fmla="*/ 0 h 238960"/>
              <a:gd name="connsiteX3" fmla="*/ 256627 w 267090"/>
              <a:gd name="connsiteY3" fmla="*/ 41702 h 238960"/>
              <a:gd name="connsiteX4" fmla="*/ 256627 w 267090"/>
              <a:gd name="connsiteY4" fmla="*/ 113039 h 238960"/>
              <a:gd name="connsiteX5" fmla="*/ 237380 w 267090"/>
              <a:gd name="connsiteY5" fmla="*/ 99214 h 238960"/>
              <a:gd name="connsiteX6" fmla="*/ 237380 w 267090"/>
              <a:gd name="connsiteY6" fmla="*/ 41702 h 238960"/>
              <a:gd name="connsiteX7" fmla="*/ 214925 w 267090"/>
              <a:gd name="connsiteY7" fmla="*/ 19247 h 238960"/>
              <a:gd name="connsiteX8" fmla="*/ 41702 w 267090"/>
              <a:gd name="connsiteY8" fmla="*/ 19247 h 238960"/>
              <a:gd name="connsiteX9" fmla="*/ 19247 w 267090"/>
              <a:gd name="connsiteY9" fmla="*/ 41702 h 238960"/>
              <a:gd name="connsiteX10" fmla="*/ 19247 w 267090"/>
              <a:gd name="connsiteY10" fmla="*/ 163600 h 238960"/>
              <a:gd name="connsiteX11" fmla="*/ 41702 w 267090"/>
              <a:gd name="connsiteY11" fmla="*/ 186054 h 238960"/>
              <a:gd name="connsiteX12" fmla="*/ 116462 w 267090"/>
              <a:gd name="connsiteY12" fmla="*/ 186054 h 238960"/>
              <a:gd name="connsiteX13" fmla="*/ 121875 w 267090"/>
              <a:gd name="connsiteY13" fmla="*/ 205301 h 238960"/>
              <a:gd name="connsiteX14" fmla="*/ 41702 w 267090"/>
              <a:gd name="connsiteY14" fmla="*/ 205301 h 238960"/>
              <a:gd name="connsiteX15" fmla="*/ 0 w 267090"/>
              <a:gd name="connsiteY15" fmla="*/ 163600 h 238960"/>
              <a:gd name="connsiteX16" fmla="*/ 0 w 267090"/>
              <a:gd name="connsiteY16" fmla="*/ 41702 h 238960"/>
              <a:gd name="connsiteX17" fmla="*/ 157546 w 267090"/>
              <a:gd name="connsiteY17" fmla="*/ 128000 h 238960"/>
              <a:gd name="connsiteX18" fmla="*/ 139053 w 267090"/>
              <a:gd name="connsiteY18" fmla="*/ 160030 h 238960"/>
              <a:gd name="connsiteX19" fmla="*/ 131557 w 267090"/>
              <a:gd name="connsiteY19" fmla="*/ 161885 h 238960"/>
              <a:gd name="connsiteX20" fmla="*/ 130682 w 267090"/>
              <a:gd name="connsiteY20" fmla="*/ 173224 h 238960"/>
              <a:gd name="connsiteX21" fmla="*/ 131639 w 267090"/>
              <a:gd name="connsiteY21" fmla="*/ 185073 h 238960"/>
              <a:gd name="connsiteX22" fmla="*/ 138560 w 267090"/>
              <a:gd name="connsiteY22" fmla="*/ 186740 h 238960"/>
              <a:gd name="connsiteX23" fmla="*/ 157166 w 267090"/>
              <a:gd name="connsiteY23" fmla="*/ 218953 h 238960"/>
              <a:gd name="connsiteX24" fmla="*/ 154775 w 267090"/>
              <a:gd name="connsiteY24" fmla="*/ 227052 h 238960"/>
              <a:gd name="connsiteX25" fmla="*/ 173818 w 267090"/>
              <a:gd name="connsiteY25" fmla="*/ 238877 h 238960"/>
              <a:gd name="connsiteX26" fmla="*/ 180148 w 267090"/>
              <a:gd name="connsiteY26" fmla="*/ 232221 h 238960"/>
              <a:gd name="connsiteX27" fmla="*/ 217347 w 267090"/>
              <a:gd name="connsiteY27" fmla="*/ 232228 h 238960"/>
              <a:gd name="connsiteX28" fmla="*/ 223746 w 267090"/>
              <a:gd name="connsiteY28" fmla="*/ 238960 h 238960"/>
              <a:gd name="connsiteX29" fmla="*/ 242774 w 267090"/>
              <a:gd name="connsiteY29" fmla="*/ 227247 h 238960"/>
              <a:gd name="connsiteX30" fmla="*/ 240232 w 267090"/>
              <a:gd name="connsiteY30" fmla="*/ 218446 h 238960"/>
              <a:gd name="connsiteX31" fmla="*/ 258725 w 267090"/>
              <a:gd name="connsiteY31" fmla="*/ 186416 h 238960"/>
              <a:gd name="connsiteX32" fmla="*/ 266214 w 267090"/>
              <a:gd name="connsiteY32" fmla="*/ 184563 h 238960"/>
              <a:gd name="connsiteX33" fmla="*/ 267091 w 267090"/>
              <a:gd name="connsiteY33" fmla="*/ 173224 h 238960"/>
              <a:gd name="connsiteX34" fmla="*/ 266133 w 267090"/>
              <a:gd name="connsiteY34" fmla="*/ 161372 h 238960"/>
              <a:gd name="connsiteX35" fmla="*/ 259217 w 267090"/>
              <a:gd name="connsiteY35" fmla="*/ 159706 h 238960"/>
              <a:gd name="connsiteX36" fmla="*/ 240612 w 267090"/>
              <a:gd name="connsiteY36" fmla="*/ 127495 h 238960"/>
              <a:gd name="connsiteX37" fmla="*/ 243001 w 267090"/>
              <a:gd name="connsiteY37" fmla="*/ 119399 h 238960"/>
              <a:gd name="connsiteX38" fmla="*/ 223957 w 267090"/>
              <a:gd name="connsiteY38" fmla="*/ 107571 h 238960"/>
              <a:gd name="connsiteX39" fmla="*/ 217630 w 267090"/>
              <a:gd name="connsiteY39" fmla="*/ 114226 h 238960"/>
              <a:gd name="connsiteX40" fmla="*/ 180430 w 267090"/>
              <a:gd name="connsiteY40" fmla="*/ 114219 h 238960"/>
              <a:gd name="connsiteX41" fmla="*/ 174030 w 267090"/>
              <a:gd name="connsiteY41" fmla="*/ 107484 h 238960"/>
              <a:gd name="connsiteX42" fmla="*/ 155004 w 267090"/>
              <a:gd name="connsiteY42" fmla="*/ 119195 h 238960"/>
              <a:gd name="connsiteX43" fmla="*/ 157546 w 267090"/>
              <a:gd name="connsiteY43" fmla="*/ 128000 h 238960"/>
              <a:gd name="connsiteX44" fmla="*/ 198886 w 267090"/>
              <a:gd name="connsiteY44" fmla="*/ 192471 h 238960"/>
              <a:gd name="connsiteX45" fmla="*/ 180285 w 267090"/>
              <a:gd name="connsiteY45" fmla="*/ 173224 h 238960"/>
              <a:gd name="connsiteX46" fmla="*/ 198886 w 267090"/>
              <a:gd name="connsiteY46" fmla="*/ 153977 h 238960"/>
              <a:gd name="connsiteX47" fmla="*/ 217487 w 267090"/>
              <a:gd name="connsiteY47" fmla="*/ 173224 h 238960"/>
              <a:gd name="connsiteX48" fmla="*/ 198886 w 267090"/>
              <a:gd name="connsiteY48" fmla="*/ 192471 h 23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67090" h="238960">
                <a:moveTo>
                  <a:pt x="0" y="41702"/>
                </a:moveTo>
                <a:cubicBezTo>
                  <a:pt x="0" y="18670"/>
                  <a:pt x="18670" y="0"/>
                  <a:pt x="41702" y="0"/>
                </a:cubicBezTo>
                <a:lnTo>
                  <a:pt x="214925" y="0"/>
                </a:lnTo>
                <a:cubicBezTo>
                  <a:pt x="237956" y="0"/>
                  <a:pt x="256627" y="18670"/>
                  <a:pt x="256627" y="41702"/>
                </a:cubicBezTo>
                <a:lnTo>
                  <a:pt x="256627" y="113039"/>
                </a:lnTo>
                <a:cubicBezTo>
                  <a:pt x="250926" y="107568"/>
                  <a:pt x="244450" y="102900"/>
                  <a:pt x="237380" y="99214"/>
                </a:cubicBezTo>
                <a:lnTo>
                  <a:pt x="237380" y="41702"/>
                </a:lnTo>
                <a:cubicBezTo>
                  <a:pt x="237380" y="29300"/>
                  <a:pt x="227326" y="19247"/>
                  <a:pt x="214925" y="19247"/>
                </a:cubicBezTo>
                <a:lnTo>
                  <a:pt x="41702" y="19247"/>
                </a:lnTo>
                <a:cubicBezTo>
                  <a:pt x="29300" y="19247"/>
                  <a:pt x="19247" y="29300"/>
                  <a:pt x="19247" y="41702"/>
                </a:cubicBezTo>
                <a:lnTo>
                  <a:pt x="19247" y="163600"/>
                </a:lnTo>
                <a:cubicBezTo>
                  <a:pt x="19247" y="176001"/>
                  <a:pt x="29300" y="186054"/>
                  <a:pt x="41702" y="186054"/>
                </a:cubicBezTo>
                <a:lnTo>
                  <a:pt x="116462" y="186054"/>
                </a:lnTo>
                <a:cubicBezTo>
                  <a:pt x="117499" y="192768"/>
                  <a:pt x="119337" y="199217"/>
                  <a:pt x="121875" y="205301"/>
                </a:cubicBezTo>
                <a:lnTo>
                  <a:pt x="41702" y="205301"/>
                </a:lnTo>
                <a:cubicBezTo>
                  <a:pt x="18670" y="205301"/>
                  <a:pt x="0" y="186630"/>
                  <a:pt x="0" y="163600"/>
                </a:cubicBezTo>
                <a:lnTo>
                  <a:pt x="0" y="41702"/>
                </a:lnTo>
                <a:close/>
                <a:moveTo>
                  <a:pt x="157546" y="128000"/>
                </a:moveTo>
                <a:cubicBezTo>
                  <a:pt x="161585" y="141990"/>
                  <a:pt x="153188" y="156533"/>
                  <a:pt x="139053" y="160030"/>
                </a:cubicBezTo>
                <a:lnTo>
                  <a:pt x="131557" y="161885"/>
                </a:lnTo>
                <a:cubicBezTo>
                  <a:pt x="130981" y="165577"/>
                  <a:pt x="130682" y="169363"/>
                  <a:pt x="130682" y="173224"/>
                </a:cubicBezTo>
                <a:cubicBezTo>
                  <a:pt x="130682" y="177261"/>
                  <a:pt x="131009" y="181219"/>
                  <a:pt x="131639" y="185073"/>
                </a:cubicBezTo>
                <a:lnTo>
                  <a:pt x="138560" y="186740"/>
                </a:lnTo>
                <a:cubicBezTo>
                  <a:pt x="152835" y="190177"/>
                  <a:pt x="161322" y="204869"/>
                  <a:pt x="157166" y="218953"/>
                </a:cubicBezTo>
                <a:lnTo>
                  <a:pt x="154775" y="227052"/>
                </a:lnTo>
                <a:cubicBezTo>
                  <a:pt x="160410" y="232001"/>
                  <a:pt x="166832" y="236018"/>
                  <a:pt x="173818" y="238877"/>
                </a:cubicBezTo>
                <a:lnTo>
                  <a:pt x="180148" y="232221"/>
                </a:lnTo>
                <a:cubicBezTo>
                  <a:pt x="190267" y="221580"/>
                  <a:pt x="207234" y="221583"/>
                  <a:pt x="217347" y="232228"/>
                </a:cubicBezTo>
                <a:lnTo>
                  <a:pt x="223746" y="238960"/>
                </a:lnTo>
                <a:cubicBezTo>
                  <a:pt x="230721" y="236135"/>
                  <a:pt x="237137" y="232155"/>
                  <a:pt x="242774" y="227247"/>
                </a:cubicBezTo>
                <a:lnTo>
                  <a:pt x="240232" y="218446"/>
                </a:lnTo>
                <a:cubicBezTo>
                  <a:pt x="236194" y="204457"/>
                  <a:pt x="244591" y="189913"/>
                  <a:pt x="258725" y="186416"/>
                </a:cubicBezTo>
                <a:lnTo>
                  <a:pt x="266214" y="184563"/>
                </a:lnTo>
                <a:cubicBezTo>
                  <a:pt x="266792" y="180872"/>
                  <a:pt x="267091" y="177084"/>
                  <a:pt x="267091" y="173224"/>
                </a:cubicBezTo>
                <a:cubicBezTo>
                  <a:pt x="267091" y="169185"/>
                  <a:pt x="266762" y="165225"/>
                  <a:pt x="266133" y="161372"/>
                </a:cubicBezTo>
                <a:lnTo>
                  <a:pt x="259217" y="159706"/>
                </a:lnTo>
                <a:cubicBezTo>
                  <a:pt x="244942" y="156269"/>
                  <a:pt x="236457" y="141577"/>
                  <a:pt x="240612" y="127495"/>
                </a:cubicBezTo>
                <a:lnTo>
                  <a:pt x="243001" y="119399"/>
                </a:lnTo>
                <a:cubicBezTo>
                  <a:pt x="237367" y="114450"/>
                  <a:pt x="230945" y="110432"/>
                  <a:pt x="223957" y="107571"/>
                </a:cubicBezTo>
                <a:lnTo>
                  <a:pt x="217630" y="114226"/>
                </a:lnTo>
                <a:cubicBezTo>
                  <a:pt x="207511" y="124866"/>
                  <a:pt x="190545" y="124863"/>
                  <a:pt x="180430" y="114219"/>
                </a:cubicBezTo>
                <a:lnTo>
                  <a:pt x="174030" y="107484"/>
                </a:lnTo>
                <a:cubicBezTo>
                  <a:pt x="167055" y="110310"/>
                  <a:pt x="160641" y="114290"/>
                  <a:pt x="155004" y="119195"/>
                </a:cubicBezTo>
                <a:lnTo>
                  <a:pt x="157546" y="128000"/>
                </a:lnTo>
                <a:close/>
                <a:moveTo>
                  <a:pt x="198886" y="192471"/>
                </a:moveTo>
                <a:cubicBezTo>
                  <a:pt x="188613" y="192471"/>
                  <a:pt x="180285" y="183854"/>
                  <a:pt x="180285" y="173224"/>
                </a:cubicBezTo>
                <a:cubicBezTo>
                  <a:pt x="180285" y="162594"/>
                  <a:pt x="188613" y="153977"/>
                  <a:pt x="198886" y="153977"/>
                </a:cubicBezTo>
                <a:cubicBezTo>
                  <a:pt x="209160" y="153977"/>
                  <a:pt x="217487" y="162594"/>
                  <a:pt x="217487" y="173224"/>
                </a:cubicBezTo>
                <a:cubicBezTo>
                  <a:pt x="217487" y="183854"/>
                  <a:pt x="209160" y="192471"/>
                  <a:pt x="198886" y="192471"/>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Tree>
    <p:extLst>
      <p:ext uri="{BB962C8B-B14F-4D97-AF65-F5344CB8AC3E}">
        <p14:creationId xmlns:p14="http://schemas.microsoft.com/office/powerpoint/2010/main" val="2618351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Rectangle: Rounded Corners 119" descr="Copilot Chat UI">
            <a:extLst>
              <a:ext uri="{FF2B5EF4-FFF2-40B4-BE49-F238E27FC236}">
                <a16:creationId xmlns:a16="http://schemas.microsoft.com/office/drawing/2014/main" id="{C185EB99-11C0-DB2A-7D65-847DE2AE457A}"/>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pic>
        <p:nvPicPr>
          <p:cNvPr id="122" name="Picture 121" descr="Copilot Chat UI">
            <a:extLst>
              <a:ext uri="{FF2B5EF4-FFF2-40B4-BE49-F238E27FC236}">
                <a16:creationId xmlns:a16="http://schemas.microsoft.com/office/drawing/2014/main" id="{89597AAB-002B-D157-8121-47C98F0397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2131391" y="2077497"/>
            <a:ext cx="6690358" cy="4150808"/>
          </a:xfrm>
          <a:prstGeom prst="rect">
            <a:avLst/>
          </a:prstGeom>
        </p:spPr>
      </p:pic>
      <p:pic>
        <p:nvPicPr>
          <p:cNvPr id="123" name="Picture 122">
            <a:extLst>
              <a:ext uri="{FF2B5EF4-FFF2-40B4-BE49-F238E27FC236}">
                <a16:creationId xmlns:a16="http://schemas.microsoft.com/office/drawing/2014/main" id="{1BDCD431-4409-C385-F402-76FE35A6808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039659" y="2998928"/>
            <a:ext cx="568128" cy="216526"/>
          </a:xfrm>
          <a:prstGeom prst="roundRect">
            <a:avLst/>
          </a:prstGeom>
        </p:spPr>
      </p:pic>
      <p:sp>
        <p:nvSpPr>
          <p:cNvPr id="6" name="Title 1">
            <a:extLst>
              <a:ext uri="{FF2B5EF4-FFF2-40B4-BE49-F238E27FC236}">
                <a16:creationId xmlns:a16="http://schemas.microsoft.com/office/drawing/2014/main" id="{EE352165-F57E-FC75-B5DA-FC5F07E59B5C}"/>
              </a:ext>
            </a:extLst>
          </p:cNvPr>
          <p:cNvSpPr>
            <a:spLocks noGrp="1"/>
          </p:cNvSpPr>
          <p:nvPr>
            <p:ph type="title"/>
          </p:nvPr>
        </p:nvSpPr>
        <p:spPr>
          <a:xfrm>
            <a:off x="588261" y="585216"/>
            <a:ext cx="11011601" cy="553998"/>
          </a:xfrm>
        </p:spPr>
        <p:txBody>
          <a:bodyPr/>
          <a:lstStyle/>
          <a:p>
            <a:r>
              <a:rPr lang="en-US"/>
              <a:t>Starting a Copilot Chat in PowerPoint </a:t>
            </a:r>
          </a:p>
        </p:txBody>
      </p:sp>
      <p:sp>
        <p:nvSpPr>
          <p:cNvPr id="3" name="Rectangle: Rounded Corners 2">
            <a:extLst>
              <a:ext uri="{FF2B5EF4-FFF2-40B4-BE49-F238E27FC236}">
                <a16:creationId xmlns:a16="http://schemas.microsoft.com/office/drawing/2014/main" id="{80A50A3B-0B30-63A3-13A4-F26DB3ECB1EF}"/>
              </a:ext>
              <a:ext uri="{C183D7F6-B498-43B3-948B-1728B52AA6E4}">
                <adec:decorative xmlns:adec="http://schemas.microsoft.com/office/drawing/2017/decorative" val="1"/>
              </a:ext>
            </a:extLst>
          </p:cNvPr>
          <p:cNvSpPr>
            <a:spLocks noChangeAspect="1"/>
          </p:cNvSpPr>
          <p:nvPr/>
        </p:nvSpPr>
        <p:spPr bwMode="auto">
          <a:xfrm>
            <a:off x="9003506" y="5248274"/>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Freeform: Shape 6">
            <a:extLst>
              <a:ext uri="{FF2B5EF4-FFF2-40B4-BE49-F238E27FC236}">
                <a16:creationId xmlns:a16="http://schemas.microsoft.com/office/drawing/2014/main" id="{7BE34FA5-DF89-438A-2501-42D7B205F112}"/>
              </a:ext>
              <a:ext uri="{C183D7F6-B498-43B3-948B-1728B52AA6E4}">
                <adec:decorative xmlns:adec="http://schemas.microsoft.com/office/drawing/2017/decorative" val="1"/>
              </a:ext>
            </a:extLst>
          </p:cNvPr>
          <p:cNvSpPr/>
          <p:nvPr/>
        </p:nvSpPr>
        <p:spPr bwMode="auto">
          <a:xfrm>
            <a:off x="9032080" y="5278418"/>
            <a:ext cx="723902" cy="592512"/>
          </a:xfrm>
          <a:custGeom>
            <a:avLst/>
            <a:gdLst>
              <a:gd name="connsiteX0" fmla="*/ 27315 w 723902"/>
              <a:gd name="connsiteY0" fmla="*/ 0 h 592512"/>
              <a:gd name="connsiteX1" fmla="*/ 696587 w 723902"/>
              <a:gd name="connsiteY1" fmla="*/ 0 h 592512"/>
              <a:gd name="connsiteX2" fmla="*/ 723902 w 723902"/>
              <a:gd name="connsiteY2" fmla="*/ 27315 h 592512"/>
              <a:gd name="connsiteX3" fmla="*/ 723902 w 723902"/>
              <a:gd name="connsiteY3" fmla="*/ 565197 h 592512"/>
              <a:gd name="connsiteX4" fmla="*/ 696587 w 723902"/>
              <a:gd name="connsiteY4" fmla="*/ 592512 h 592512"/>
              <a:gd name="connsiteX5" fmla="*/ 27315 w 723902"/>
              <a:gd name="connsiteY5" fmla="*/ 592512 h 592512"/>
              <a:gd name="connsiteX6" fmla="*/ 0 w 723902"/>
              <a:gd name="connsiteY6" fmla="*/ 565197 h 592512"/>
              <a:gd name="connsiteX7" fmla="*/ 0 w 723902"/>
              <a:gd name="connsiteY7" fmla="*/ 27315 h 592512"/>
              <a:gd name="connsiteX8" fmla="*/ 27315 w 723902"/>
              <a:gd name="connsiteY8" fmla="*/ 0 h 59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3902" h="592512">
                <a:moveTo>
                  <a:pt x="27315" y="0"/>
                </a:moveTo>
                <a:lnTo>
                  <a:pt x="696587" y="0"/>
                </a:lnTo>
                <a:cubicBezTo>
                  <a:pt x="711673" y="0"/>
                  <a:pt x="723902" y="12229"/>
                  <a:pt x="723902" y="27315"/>
                </a:cubicBezTo>
                <a:lnTo>
                  <a:pt x="723902" y="565197"/>
                </a:lnTo>
                <a:cubicBezTo>
                  <a:pt x="723902" y="580283"/>
                  <a:pt x="711673" y="592512"/>
                  <a:pt x="696587" y="592512"/>
                </a:cubicBezTo>
                <a:lnTo>
                  <a:pt x="27315" y="592512"/>
                </a:lnTo>
                <a:cubicBezTo>
                  <a:pt x="12229" y="592512"/>
                  <a:pt x="0" y="580283"/>
                  <a:pt x="0" y="565197"/>
                </a:cubicBezTo>
                <a:lnTo>
                  <a:pt x="0" y="27315"/>
                </a:lnTo>
                <a:cubicBezTo>
                  <a:pt x="0" y="12229"/>
                  <a:pt x="12229" y="0"/>
                  <a:pt x="27315"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5" name="Rectangle: Rounded Corners 44">
            <a:extLst>
              <a:ext uri="{FF2B5EF4-FFF2-40B4-BE49-F238E27FC236}">
                <a16:creationId xmlns:a16="http://schemas.microsoft.com/office/drawing/2014/main" id="{32240448-7BFD-34A4-2519-B3FB24564AB1}"/>
              </a:ext>
              <a:ext uri="{C183D7F6-B498-43B3-948B-1728B52AA6E4}">
                <adec:decorative xmlns:adec="http://schemas.microsoft.com/office/drawing/2017/decorative" val="1"/>
              </a:ext>
            </a:extLst>
          </p:cNvPr>
          <p:cNvSpPr/>
          <p:nvPr/>
        </p:nvSpPr>
        <p:spPr bwMode="auto">
          <a:xfrm>
            <a:off x="7964565" y="2481906"/>
            <a:ext cx="288848" cy="347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7" name="Rectangle: Rounded Corners 46">
            <a:extLst>
              <a:ext uri="{FF2B5EF4-FFF2-40B4-BE49-F238E27FC236}">
                <a16:creationId xmlns:a16="http://schemas.microsoft.com/office/drawing/2014/main" id="{8CCD3687-94E7-7284-54F7-175A331C7B4E}"/>
              </a:ext>
              <a:ext uri="{C183D7F6-B498-43B3-948B-1728B52AA6E4}">
                <adec:decorative xmlns:adec="http://schemas.microsoft.com/office/drawing/2017/decorative" val="1"/>
              </a:ext>
            </a:extLst>
          </p:cNvPr>
          <p:cNvSpPr/>
          <p:nvPr/>
        </p:nvSpPr>
        <p:spPr bwMode="auto">
          <a:xfrm>
            <a:off x="7264887" y="3008691"/>
            <a:ext cx="1504156"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8" name="Rectangle: Rounded Corners 47">
            <a:extLst>
              <a:ext uri="{FF2B5EF4-FFF2-40B4-BE49-F238E27FC236}">
                <a16:creationId xmlns:a16="http://schemas.microsoft.com/office/drawing/2014/main" id="{27C67AA3-E41F-4B0A-85CA-A25E2EA6F6A5}"/>
              </a:ext>
              <a:ext uri="{C183D7F6-B498-43B3-948B-1728B52AA6E4}">
                <adec:decorative xmlns:adec="http://schemas.microsoft.com/office/drawing/2017/decorative" val="1"/>
              </a:ext>
            </a:extLst>
          </p:cNvPr>
          <p:cNvSpPr/>
          <p:nvPr/>
        </p:nvSpPr>
        <p:spPr bwMode="auto">
          <a:xfrm>
            <a:off x="7074387" y="4595813"/>
            <a:ext cx="1664494" cy="1254918"/>
          </a:xfrm>
          <a:prstGeom prst="roundRect">
            <a:avLst>
              <a:gd name="adj" fmla="val 2499"/>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9" name="Rectangle: Rounded Corners 26">
            <a:extLst>
              <a:ext uri="{FF2B5EF4-FFF2-40B4-BE49-F238E27FC236}">
                <a16:creationId xmlns:a16="http://schemas.microsoft.com/office/drawing/2014/main" id="{8F31F55E-7D86-EA5D-C6C0-31D16192D827}"/>
              </a:ext>
            </a:extLst>
          </p:cNvPr>
          <p:cNvSpPr/>
          <p:nvPr/>
        </p:nvSpPr>
        <p:spPr bwMode="auto">
          <a:xfrm>
            <a:off x="588262" y="5076778"/>
            <a:ext cx="1004318" cy="10772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Sample prompts</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Suggested prompts that are tailored to your document with option to expand and see more</a:t>
            </a:r>
          </a:p>
        </p:txBody>
      </p:sp>
      <p:cxnSp>
        <p:nvCxnSpPr>
          <p:cNvPr id="50" name="Straight Connector 49">
            <a:extLst>
              <a:ext uri="{FF2B5EF4-FFF2-40B4-BE49-F238E27FC236}">
                <a16:creationId xmlns:a16="http://schemas.microsoft.com/office/drawing/2014/main" id="{15FA5248-C944-5F7B-90FC-4B70953C772F}"/>
              </a:ext>
              <a:ext uri="{C183D7F6-B498-43B3-948B-1728B52AA6E4}">
                <adec:decorative xmlns:adec="http://schemas.microsoft.com/office/drawing/2017/decorative" val="1"/>
              </a:ext>
            </a:extLst>
          </p:cNvPr>
          <p:cNvCxnSpPr>
            <a:cxnSpLocks/>
          </p:cNvCxnSpPr>
          <p:nvPr/>
        </p:nvCxnSpPr>
        <p:spPr>
          <a:xfrm>
            <a:off x="1677056" y="5186339"/>
            <a:ext cx="5397331"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51" name="Rectangle: Rounded Corners 50">
            <a:extLst>
              <a:ext uri="{FF2B5EF4-FFF2-40B4-BE49-F238E27FC236}">
                <a16:creationId xmlns:a16="http://schemas.microsoft.com/office/drawing/2014/main" id="{E4BB91F2-85D1-AC04-8649-032D02E5007B}"/>
              </a:ext>
              <a:ext uri="{C183D7F6-B498-43B3-948B-1728B52AA6E4}">
                <adec:decorative xmlns:adec="http://schemas.microsoft.com/office/drawing/2017/decorative" val="1"/>
              </a:ext>
            </a:extLst>
          </p:cNvPr>
          <p:cNvSpPr/>
          <p:nvPr/>
        </p:nvSpPr>
        <p:spPr bwMode="auto">
          <a:xfrm>
            <a:off x="1677056" y="507677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7" name="Rectangle: Rounded Corners 26">
            <a:extLst>
              <a:ext uri="{FF2B5EF4-FFF2-40B4-BE49-F238E27FC236}">
                <a16:creationId xmlns:a16="http://schemas.microsoft.com/office/drawing/2014/main" id="{600B6575-A5DF-8625-1202-144F23230AC9}"/>
              </a:ext>
            </a:extLst>
          </p:cNvPr>
          <p:cNvSpPr/>
          <p:nvPr/>
        </p:nvSpPr>
        <p:spPr bwMode="auto">
          <a:xfrm>
            <a:off x="7498226" y="1355680"/>
            <a:ext cx="1371530"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Copilot</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Open Copilot Chat from the ribbon</a:t>
            </a:r>
          </a:p>
        </p:txBody>
      </p:sp>
      <p:sp>
        <p:nvSpPr>
          <p:cNvPr id="59" name="Freeform: Shape 58">
            <a:extLst>
              <a:ext uri="{FF2B5EF4-FFF2-40B4-BE49-F238E27FC236}">
                <a16:creationId xmlns:a16="http://schemas.microsoft.com/office/drawing/2014/main" id="{A7F22CF1-11B4-305F-9B7A-8447B67C2C87}"/>
              </a:ext>
              <a:ext uri="{C183D7F6-B498-43B3-948B-1728B52AA6E4}">
                <adec:decorative xmlns:adec="http://schemas.microsoft.com/office/drawing/2017/decorative" val="1"/>
              </a:ext>
            </a:extLst>
          </p:cNvPr>
          <p:cNvSpPr/>
          <p:nvPr/>
        </p:nvSpPr>
        <p:spPr bwMode="auto">
          <a:xfrm>
            <a:off x="6280149" y="1439863"/>
            <a:ext cx="854075" cy="1568826"/>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0" name="Rectangle: Rounded Corners 59">
            <a:extLst>
              <a:ext uri="{FF2B5EF4-FFF2-40B4-BE49-F238E27FC236}">
                <a16:creationId xmlns:a16="http://schemas.microsoft.com/office/drawing/2014/main" id="{5A55F59E-3166-6E5E-767A-F655EBEDF870}"/>
              </a:ext>
              <a:ext uri="{C183D7F6-B498-43B3-948B-1728B52AA6E4}">
                <adec:decorative xmlns:adec="http://schemas.microsoft.com/office/drawing/2017/decorative" val="1"/>
              </a:ext>
            </a:extLst>
          </p:cNvPr>
          <p:cNvSpPr/>
          <p:nvPr/>
        </p:nvSpPr>
        <p:spPr bwMode="auto">
          <a:xfrm>
            <a:off x="7073337" y="3008691"/>
            <a:ext cx="161925"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61" name="Straight Connector 60">
            <a:extLst>
              <a:ext uri="{FF2B5EF4-FFF2-40B4-BE49-F238E27FC236}">
                <a16:creationId xmlns:a16="http://schemas.microsoft.com/office/drawing/2014/main" id="{0CA38E45-27A3-CAE5-D375-7863EF54A6C9}"/>
              </a:ext>
              <a:ext uri="{C183D7F6-B498-43B3-948B-1728B52AA6E4}">
                <adec:decorative xmlns:adec="http://schemas.microsoft.com/office/drawing/2017/decorative" val="1"/>
              </a:ext>
            </a:extLst>
          </p:cNvPr>
          <p:cNvCxnSpPr>
            <a:cxnSpLocks/>
            <a:stCxn id="62" idx="1"/>
          </p:cNvCxnSpPr>
          <p:nvPr/>
        </p:nvCxnSpPr>
        <p:spPr>
          <a:xfrm rot="16200000" flipH="1">
            <a:off x="7566588" y="1939504"/>
            <a:ext cx="583601" cy="501202"/>
          </a:xfrm>
          <a:prstGeom prst="bentConnector3">
            <a:avLst>
              <a:gd name="adj1" fmla="val 50000"/>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62" name="Rectangle: Rounded Corners 61">
            <a:extLst>
              <a:ext uri="{FF2B5EF4-FFF2-40B4-BE49-F238E27FC236}">
                <a16:creationId xmlns:a16="http://schemas.microsoft.com/office/drawing/2014/main" id="{7F530757-B429-F697-4F40-9BA006786AC9}"/>
              </a:ext>
              <a:ext uri="{C183D7F6-B498-43B3-948B-1728B52AA6E4}">
                <adec:decorative xmlns:adec="http://schemas.microsoft.com/office/drawing/2017/decorative" val="1"/>
              </a:ext>
            </a:extLst>
          </p:cNvPr>
          <p:cNvSpPr/>
          <p:nvPr/>
        </p:nvSpPr>
        <p:spPr bwMode="auto">
          <a:xfrm rot="16200000">
            <a:off x="7594071" y="177502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3" name="Freeform: Shape 62">
            <a:extLst>
              <a:ext uri="{FF2B5EF4-FFF2-40B4-BE49-F238E27FC236}">
                <a16:creationId xmlns:a16="http://schemas.microsoft.com/office/drawing/2014/main" id="{A1AE499B-9A98-1457-97FA-2C9CBE612C0F}"/>
              </a:ext>
              <a:ext uri="{C183D7F6-B498-43B3-948B-1728B52AA6E4}">
                <adec:decorative xmlns:adec="http://schemas.microsoft.com/office/drawing/2017/decorative" val="1"/>
              </a:ext>
            </a:extLst>
          </p:cNvPr>
          <p:cNvSpPr/>
          <p:nvPr/>
        </p:nvSpPr>
        <p:spPr bwMode="auto">
          <a:xfrm rot="5400000">
            <a:off x="7850573" y="1439176"/>
            <a:ext cx="2639884" cy="802945"/>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64" name="Group 63">
            <a:extLst>
              <a:ext uri="{FF2B5EF4-FFF2-40B4-BE49-F238E27FC236}">
                <a16:creationId xmlns:a16="http://schemas.microsoft.com/office/drawing/2014/main" id="{DF2438FB-3CBE-F2BA-AB64-25E759D3EC11}"/>
              </a:ext>
              <a:ext uri="{C183D7F6-B498-43B3-948B-1728B52AA6E4}">
                <adec:decorative xmlns:adec="http://schemas.microsoft.com/office/drawing/2017/decorative" val="1"/>
              </a:ext>
            </a:extLst>
          </p:cNvPr>
          <p:cNvGrpSpPr/>
          <p:nvPr/>
        </p:nvGrpSpPr>
        <p:grpSpPr>
          <a:xfrm>
            <a:off x="9276581" y="520705"/>
            <a:ext cx="231750" cy="219122"/>
            <a:chOff x="9276581" y="520705"/>
            <a:chExt cx="231750" cy="219122"/>
          </a:xfrm>
        </p:grpSpPr>
        <p:sp>
          <p:nvSpPr>
            <p:cNvPr id="65" name="Rectangle: Rounded Corners 64">
              <a:extLst>
                <a:ext uri="{FF2B5EF4-FFF2-40B4-BE49-F238E27FC236}">
                  <a16:creationId xmlns:a16="http://schemas.microsoft.com/office/drawing/2014/main" id="{12659FE4-EFC8-BD69-70CE-96D27BB8F51E}"/>
                </a:ext>
              </a:extLst>
            </p:cNvPr>
            <p:cNvSpPr/>
            <p:nvPr/>
          </p:nvSpPr>
          <p:spPr bwMode="auto">
            <a:xfrm>
              <a:off x="9276581" y="520705"/>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6" name="Picture 65">
              <a:extLst>
                <a:ext uri="{FF2B5EF4-FFF2-40B4-BE49-F238E27FC236}">
                  <a16:creationId xmlns:a16="http://schemas.microsoft.com/office/drawing/2014/main" id="{BBCD153E-BFCF-CB53-F3CE-DBA4E7E92192}"/>
                </a:ext>
              </a:extLst>
            </p:cNvPr>
            <p:cNvPicPr>
              <a:picLocks noChangeAspect="1"/>
            </p:cNvPicPr>
            <p:nvPr/>
          </p:nvPicPr>
          <p:blipFill>
            <a:blip r:embed="rId5"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88487" y="531377"/>
              <a:ext cx="207938" cy="197778"/>
            </a:xfrm>
            <a:prstGeom prst="rect">
              <a:avLst/>
            </a:prstGeom>
          </p:spPr>
        </p:pic>
      </p:grpSp>
      <p:sp>
        <p:nvSpPr>
          <p:cNvPr id="78" name="Rectangle: Rounded Corners 77">
            <a:extLst>
              <a:ext uri="{FF2B5EF4-FFF2-40B4-BE49-F238E27FC236}">
                <a16:creationId xmlns:a16="http://schemas.microsoft.com/office/drawing/2014/main" id="{C5F5152B-5372-9CC0-117A-8491BDA4F675}"/>
              </a:ext>
              <a:ext uri="{C183D7F6-B498-43B3-948B-1728B52AA6E4}">
                <adec:decorative xmlns:adec="http://schemas.microsoft.com/office/drawing/2017/decorative" val="1"/>
              </a:ext>
            </a:extLst>
          </p:cNvPr>
          <p:cNvSpPr/>
          <p:nvPr/>
        </p:nvSpPr>
        <p:spPr bwMode="auto">
          <a:xfrm>
            <a:off x="9558843" y="520705"/>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9" name="Rectangle: Rounded Corners 26">
            <a:extLst>
              <a:ext uri="{FF2B5EF4-FFF2-40B4-BE49-F238E27FC236}">
                <a16:creationId xmlns:a16="http://schemas.microsoft.com/office/drawing/2014/main" id="{662FCA36-D627-BEFC-131B-4C05E31EA1C9}"/>
              </a:ext>
            </a:extLst>
          </p:cNvPr>
          <p:cNvSpPr/>
          <p:nvPr/>
        </p:nvSpPr>
        <p:spPr bwMode="auto">
          <a:xfrm>
            <a:off x="9689307" y="520705"/>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Enterprise data protection </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shield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indicates your data is protected</a:t>
            </a:r>
          </a:p>
        </p:txBody>
      </p:sp>
      <p:grpSp>
        <p:nvGrpSpPr>
          <p:cNvPr id="131" name="Group 130">
            <a:extLst>
              <a:ext uri="{FF2B5EF4-FFF2-40B4-BE49-F238E27FC236}">
                <a16:creationId xmlns:a16="http://schemas.microsoft.com/office/drawing/2014/main" id="{7C3A998D-D4FD-1AA0-C584-4B4B117D86A9}"/>
              </a:ext>
              <a:ext uri="{C183D7F6-B498-43B3-948B-1728B52AA6E4}">
                <adec:decorative xmlns:adec="http://schemas.microsoft.com/office/drawing/2017/decorative" val="1"/>
              </a:ext>
            </a:extLst>
          </p:cNvPr>
          <p:cNvGrpSpPr/>
          <p:nvPr/>
        </p:nvGrpSpPr>
        <p:grpSpPr>
          <a:xfrm>
            <a:off x="9276581" y="1267553"/>
            <a:ext cx="231750" cy="219122"/>
            <a:chOff x="9276581" y="1267553"/>
            <a:chExt cx="231750" cy="219122"/>
          </a:xfrm>
        </p:grpSpPr>
        <p:sp>
          <p:nvSpPr>
            <p:cNvPr id="68" name="Rectangle: Rounded Corners 67">
              <a:extLst>
                <a:ext uri="{FF2B5EF4-FFF2-40B4-BE49-F238E27FC236}">
                  <a16:creationId xmlns:a16="http://schemas.microsoft.com/office/drawing/2014/main" id="{FFB72827-F70E-640A-31F7-371273DEDC93}"/>
                </a:ext>
              </a:extLst>
            </p:cNvPr>
            <p:cNvSpPr/>
            <p:nvPr/>
          </p:nvSpPr>
          <p:spPr bwMode="auto">
            <a:xfrm>
              <a:off x="9276581" y="1267553"/>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30" name="Picture 129" descr="A screenshot of a computer&#10;&#10;AI-generated content may be incorrect.">
              <a:extLst>
                <a:ext uri="{FF2B5EF4-FFF2-40B4-BE49-F238E27FC236}">
                  <a16:creationId xmlns:a16="http://schemas.microsoft.com/office/drawing/2014/main" id="{80745DD1-9CFA-550B-6D15-2900F2DEEEC3}"/>
                </a:ext>
              </a:extLst>
            </p:cNvPr>
            <p:cNvPicPr>
              <a:picLocks noChangeAspect="1"/>
            </p:cNvPicPr>
            <p:nvPr/>
          </p:nvPicPr>
          <p:blipFill>
            <a:blip r:embed="rId6"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21882" y="1300170"/>
              <a:ext cx="141148" cy="153888"/>
            </a:xfrm>
            <a:prstGeom prst="rect">
              <a:avLst/>
            </a:prstGeom>
          </p:spPr>
        </p:pic>
      </p:grpSp>
      <p:sp>
        <p:nvSpPr>
          <p:cNvPr id="77" name="Rectangle: Rounded Corners 76">
            <a:extLst>
              <a:ext uri="{FF2B5EF4-FFF2-40B4-BE49-F238E27FC236}">
                <a16:creationId xmlns:a16="http://schemas.microsoft.com/office/drawing/2014/main" id="{43AB4740-B0D6-8F4C-CCB7-EC661DB7A0CE}"/>
              </a:ext>
              <a:ext uri="{C183D7F6-B498-43B3-948B-1728B52AA6E4}">
                <adec:decorative xmlns:adec="http://schemas.microsoft.com/office/drawing/2017/decorative" val="1"/>
              </a:ext>
            </a:extLst>
          </p:cNvPr>
          <p:cNvSpPr/>
          <p:nvPr/>
        </p:nvSpPr>
        <p:spPr bwMode="auto">
          <a:xfrm>
            <a:off x="9558843" y="1267553"/>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2" name="Rectangle: Rounded Corners 26">
            <a:extLst>
              <a:ext uri="{FF2B5EF4-FFF2-40B4-BE49-F238E27FC236}">
                <a16:creationId xmlns:a16="http://schemas.microsoft.com/office/drawing/2014/main" id="{5F71FD76-51CA-63F3-7F8D-6448D0D7D877}"/>
              </a:ext>
            </a:extLst>
          </p:cNvPr>
          <p:cNvSpPr/>
          <p:nvPr/>
        </p:nvSpPr>
        <p:spPr bwMode="auto">
          <a:xfrm>
            <a:off x="9689307" y="1300170"/>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a new chat</a:t>
            </a:r>
          </a:p>
        </p:txBody>
      </p:sp>
      <p:grpSp>
        <p:nvGrpSpPr>
          <p:cNvPr id="70" name="Group 69">
            <a:extLst>
              <a:ext uri="{FF2B5EF4-FFF2-40B4-BE49-F238E27FC236}">
                <a16:creationId xmlns:a16="http://schemas.microsoft.com/office/drawing/2014/main" id="{5247C36A-BFA3-255A-A8CA-FA6E579AF268}"/>
              </a:ext>
              <a:ext uri="{C183D7F6-B498-43B3-948B-1728B52AA6E4}">
                <adec:decorative xmlns:adec="http://schemas.microsoft.com/office/drawing/2017/decorative" val="1"/>
              </a:ext>
            </a:extLst>
          </p:cNvPr>
          <p:cNvGrpSpPr/>
          <p:nvPr/>
        </p:nvGrpSpPr>
        <p:grpSpPr>
          <a:xfrm>
            <a:off x="9276581" y="1771858"/>
            <a:ext cx="231750" cy="219122"/>
            <a:chOff x="9276581" y="2319482"/>
            <a:chExt cx="231750" cy="219122"/>
          </a:xfrm>
        </p:grpSpPr>
        <p:sp>
          <p:nvSpPr>
            <p:cNvPr id="71" name="Rectangle: Rounded Corners 70">
              <a:extLst>
                <a:ext uri="{FF2B5EF4-FFF2-40B4-BE49-F238E27FC236}">
                  <a16:creationId xmlns:a16="http://schemas.microsoft.com/office/drawing/2014/main" id="{D80C95E3-38DF-D2B0-633C-47BBE21F60ED}"/>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2" name="Picture 71">
              <a:extLst>
                <a:ext uri="{FF2B5EF4-FFF2-40B4-BE49-F238E27FC236}">
                  <a16:creationId xmlns:a16="http://schemas.microsoft.com/office/drawing/2014/main" id="{27B7939D-4924-BC0B-38B5-86A642100C4B}"/>
                </a:ext>
              </a:extLst>
            </p:cNvPr>
            <p:cNvPicPr>
              <a:picLocks noChangeAspect="1"/>
            </p:cNvPicPr>
            <p:nvPr/>
          </p:nvPicPr>
          <p:blipFill>
            <a:blip r:embed="rId7"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sp>
        <p:nvSpPr>
          <p:cNvPr id="76" name="Rectangle: Rounded Corners 75">
            <a:extLst>
              <a:ext uri="{FF2B5EF4-FFF2-40B4-BE49-F238E27FC236}">
                <a16:creationId xmlns:a16="http://schemas.microsoft.com/office/drawing/2014/main" id="{C133C7B2-618E-4DFB-6F10-27349DAD379F}"/>
              </a:ext>
              <a:ext uri="{C183D7F6-B498-43B3-948B-1728B52AA6E4}">
                <adec:decorative xmlns:adec="http://schemas.microsoft.com/office/drawing/2017/decorative" val="1"/>
              </a:ext>
            </a:extLst>
          </p:cNvPr>
          <p:cNvSpPr/>
          <p:nvPr/>
        </p:nvSpPr>
        <p:spPr bwMode="auto">
          <a:xfrm>
            <a:off x="9558843" y="177185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3" name="Rectangle: Rounded Corners 26">
            <a:extLst>
              <a:ext uri="{FF2B5EF4-FFF2-40B4-BE49-F238E27FC236}">
                <a16:creationId xmlns:a16="http://schemas.microsoft.com/office/drawing/2014/main" id="{A451F9AF-8CD3-C0BE-E201-328A426BB2DC}"/>
              </a:ext>
            </a:extLst>
          </p:cNvPr>
          <p:cNvSpPr/>
          <p:nvPr/>
        </p:nvSpPr>
        <p:spPr bwMode="auto">
          <a:xfrm>
            <a:off x="9689307" y="1804475"/>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feedback and controls options</a:t>
            </a:r>
          </a:p>
        </p:txBody>
      </p:sp>
      <p:grpSp>
        <p:nvGrpSpPr>
          <p:cNvPr id="127" name="Group 126">
            <a:extLst>
              <a:ext uri="{FF2B5EF4-FFF2-40B4-BE49-F238E27FC236}">
                <a16:creationId xmlns:a16="http://schemas.microsoft.com/office/drawing/2014/main" id="{8A31EACE-F97C-9CFF-E062-9B658D84DE7C}"/>
              </a:ext>
              <a:ext uri="{C183D7F6-B498-43B3-948B-1728B52AA6E4}">
                <adec:decorative xmlns:adec="http://schemas.microsoft.com/office/drawing/2017/decorative" val="1"/>
              </a:ext>
            </a:extLst>
          </p:cNvPr>
          <p:cNvGrpSpPr/>
          <p:nvPr/>
        </p:nvGrpSpPr>
        <p:grpSpPr>
          <a:xfrm>
            <a:off x="9276581" y="2397436"/>
            <a:ext cx="231750" cy="219122"/>
            <a:chOff x="9276581" y="2827357"/>
            <a:chExt cx="231750" cy="219122"/>
          </a:xfrm>
        </p:grpSpPr>
        <p:sp>
          <p:nvSpPr>
            <p:cNvPr id="9" name="Rectangle: Rounded Corners 8">
              <a:extLst>
                <a:ext uri="{FF2B5EF4-FFF2-40B4-BE49-F238E27FC236}">
                  <a16:creationId xmlns:a16="http://schemas.microsoft.com/office/drawing/2014/main" id="{8A272591-F5EE-853D-0522-C0E02E9A4C3F}"/>
                </a:ext>
              </a:extLst>
            </p:cNvPr>
            <p:cNvSpPr/>
            <p:nvPr/>
          </p:nvSpPr>
          <p:spPr bwMode="auto">
            <a:xfrm>
              <a:off x="9276581" y="282735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3" name="Picture 72">
              <a:extLst>
                <a:ext uri="{FF2B5EF4-FFF2-40B4-BE49-F238E27FC236}">
                  <a16:creationId xmlns:a16="http://schemas.microsoft.com/office/drawing/2014/main" id="{FBA1048C-A9C3-C3AD-230F-FB052259652F}"/>
                </a:ext>
              </a:extLst>
            </p:cNvPr>
            <p:cNvPicPr>
              <a:picLocks noChangeAspect="1"/>
            </p:cNvPicPr>
            <p:nvPr/>
          </p:nvPicPr>
          <p:blipFill>
            <a:blip r:embed="rId8"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32883" y="2871788"/>
              <a:ext cx="119146" cy="130260"/>
            </a:xfrm>
            <a:prstGeom prst="rect">
              <a:avLst/>
            </a:prstGeom>
          </p:spPr>
        </p:pic>
      </p:grpSp>
      <p:sp>
        <p:nvSpPr>
          <p:cNvPr id="75" name="Rectangle: Rounded Corners 74">
            <a:extLst>
              <a:ext uri="{FF2B5EF4-FFF2-40B4-BE49-F238E27FC236}">
                <a16:creationId xmlns:a16="http://schemas.microsoft.com/office/drawing/2014/main" id="{195441CF-A0C1-C0BB-5CC0-2DC302BE9B25}"/>
              </a:ext>
              <a:ext uri="{C183D7F6-B498-43B3-948B-1728B52AA6E4}">
                <adec:decorative xmlns:adec="http://schemas.microsoft.com/office/drawing/2017/decorative" val="1"/>
              </a:ext>
            </a:extLst>
          </p:cNvPr>
          <p:cNvSpPr/>
          <p:nvPr/>
        </p:nvSpPr>
        <p:spPr bwMode="auto">
          <a:xfrm>
            <a:off x="9558843" y="2397436"/>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4" name="Rectangle: Rounded Corners 26">
            <a:extLst>
              <a:ext uri="{FF2B5EF4-FFF2-40B4-BE49-F238E27FC236}">
                <a16:creationId xmlns:a16="http://schemas.microsoft.com/office/drawing/2014/main" id="{77663803-BF0B-1F09-6A4C-24D651B038E4}"/>
              </a:ext>
            </a:extLst>
          </p:cNvPr>
          <p:cNvSpPr/>
          <p:nvPr/>
        </p:nvSpPr>
        <p:spPr bwMode="auto">
          <a:xfrm>
            <a:off x="9689307" y="2430053"/>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Close Copilot Chat</a:t>
            </a:r>
          </a:p>
        </p:txBody>
      </p:sp>
      <p:sp>
        <p:nvSpPr>
          <p:cNvPr id="85" name="Freeform: Shape 84">
            <a:extLst>
              <a:ext uri="{FF2B5EF4-FFF2-40B4-BE49-F238E27FC236}">
                <a16:creationId xmlns:a16="http://schemas.microsoft.com/office/drawing/2014/main" id="{7535363B-0EF6-C358-9503-135DDD503B46}"/>
              </a:ext>
              <a:ext uri="{C183D7F6-B498-43B3-948B-1728B52AA6E4}">
                <adec:decorative xmlns:adec="http://schemas.microsoft.com/office/drawing/2017/decorative" val="1"/>
              </a:ext>
            </a:extLst>
          </p:cNvPr>
          <p:cNvSpPr/>
          <p:nvPr/>
        </p:nvSpPr>
        <p:spPr bwMode="auto">
          <a:xfrm rot="5400000" flipH="1">
            <a:off x="8395517" y="4708195"/>
            <a:ext cx="1764500" cy="1163498"/>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86" name="Group 85">
            <a:extLst>
              <a:ext uri="{FF2B5EF4-FFF2-40B4-BE49-F238E27FC236}">
                <a16:creationId xmlns:a16="http://schemas.microsoft.com/office/drawing/2014/main" id="{A6B96D3E-366F-D102-5165-6C968961CDEC}"/>
              </a:ext>
              <a:ext uri="{C183D7F6-B498-43B3-948B-1728B52AA6E4}">
                <adec:decorative xmlns:adec="http://schemas.microsoft.com/office/drawing/2017/decorative" val="1"/>
              </a:ext>
            </a:extLst>
          </p:cNvPr>
          <p:cNvGrpSpPr/>
          <p:nvPr/>
        </p:nvGrpSpPr>
        <p:grpSpPr>
          <a:xfrm>
            <a:off x="9003506" y="4519612"/>
            <a:ext cx="781050" cy="647701"/>
            <a:chOff x="9003506" y="4519612"/>
            <a:chExt cx="781050" cy="647701"/>
          </a:xfrm>
        </p:grpSpPr>
        <p:sp>
          <p:nvSpPr>
            <p:cNvPr id="87" name="Rectangle: Rounded Corners 86">
              <a:extLst>
                <a:ext uri="{FF2B5EF4-FFF2-40B4-BE49-F238E27FC236}">
                  <a16:creationId xmlns:a16="http://schemas.microsoft.com/office/drawing/2014/main" id="{2F09C8B2-D1BB-4132-41CE-CB4171623DEA}"/>
                </a:ext>
              </a:extLst>
            </p:cNvPr>
            <p:cNvSpPr>
              <a:spLocks noChangeAspect="1"/>
            </p:cNvSpPr>
            <p:nvPr/>
          </p:nvSpPr>
          <p:spPr bwMode="auto">
            <a:xfrm>
              <a:off x="9003506" y="4519612"/>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88" name="Picture 87">
              <a:extLst>
                <a:ext uri="{FF2B5EF4-FFF2-40B4-BE49-F238E27FC236}">
                  <a16:creationId xmlns:a16="http://schemas.microsoft.com/office/drawing/2014/main" id="{1F5274D5-BEEF-B34F-04E0-31F35A0461E7}"/>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9032081" y="4547415"/>
              <a:ext cx="723902" cy="592512"/>
            </a:xfrm>
            <a:prstGeom prst="roundRect">
              <a:avLst>
                <a:gd name="adj" fmla="val 4610"/>
              </a:avLst>
            </a:prstGeom>
          </p:spPr>
        </p:pic>
      </p:grpSp>
      <p:grpSp>
        <p:nvGrpSpPr>
          <p:cNvPr id="89" name="Group 88">
            <a:extLst>
              <a:ext uri="{FF2B5EF4-FFF2-40B4-BE49-F238E27FC236}">
                <a16:creationId xmlns:a16="http://schemas.microsoft.com/office/drawing/2014/main" id="{14B041BD-41DB-5A9A-2ABD-FC0C075C4EEC}"/>
              </a:ext>
              <a:ext uri="{C183D7F6-B498-43B3-948B-1728B52AA6E4}">
                <adec:decorative xmlns:adec="http://schemas.microsoft.com/office/drawing/2017/decorative" val="1"/>
              </a:ext>
            </a:extLst>
          </p:cNvPr>
          <p:cNvGrpSpPr/>
          <p:nvPr/>
        </p:nvGrpSpPr>
        <p:grpSpPr>
          <a:xfrm>
            <a:off x="9032081" y="5276077"/>
            <a:ext cx="721519" cy="368647"/>
            <a:chOff x="-4060" y="2796665"/>
            <a:chExt cx="2715004" cy="1538856"/>
          </a:xfrm>
        </p:grpSpPr>
        <p:pic>
          <p:nvPicPr>
            <p:cNvPr id="90" name="Picture 89">
              <a:extLst>
                <a:ext uri="{FF2B5EF4-FFF2-40B4-BE49-F238E27FC236}">
                  <a16:creationId xmlns:a16="http://schemas.microsoft.com/office/drawing/2014/main" id="{4F379B2B-01B0-B9E5-F158-27DB14D7D2CE}"/>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4060" y="2796665"/>
              <a:ext cx="2715004" cy="439169"/>
            </a:xfrm>
            <a:prstGeom prst="roundRect">
              <a:avLst/>
            </a:prstGeom>
          </p:spPr>
        </p:pic>
        <p:pic>
          <p:nvPicPr>
            <p:cNvPr id="91" name="Picture 90">
              <a:extLst>
                <a:ext uri="{FF2B5EF4-FFF2-40B4-BE49-F238E27FC236}">
                  <a16:creationId xmlns:a16="http://schemas.microsoft.com/office/drawing/2014/main" id="{1AF83A93-B595-958A-977D-BF943BA85B5D}"/>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4060" y="3151840"/>
              <a:ext cx="2715004" cy="1183681"/>
            </a:xfrm>
            <a:prstGeom prst="roundRect">
              <a:avLst/>
            </a:prstGeom>
          </p:spPr>
        </p:pic>
      </p:grpSp>
      <p:sp>
        <p:nvSpPr>
          <p:cNvPr id="92" name="Rectangle: Rounded Corners 91">
            <a:extLst>
              <a:ext uri="{FF2B5EF4-FFF2-40B4-BE49-F238E27FC236}">
                <a16:creationId xmlns:a16="http://schemas.microsoft.com/office/drawing/2014/main" id="{2ECA698B-63D5-82AF-87FF-E70AF6025ACD}"/>
              </a:ext>
              <a:ext uri="{C183D7F6-B498-43B3-948B-1728B52AA6E4}">
                <adec:decorative xmlns:adec="http://schemas.microsoft.com/office/drawing/2017/decorative" val="1"/>
              </a:ext>
            </a:extLst>
          </p:cNvPr>
          <p:cNvSpPr/>
          <p:nvPr/>
        </p:nvSpPr>
        <p:spPr bwMode="auto">
          <a:xfrm>
            <a:off x="9057970" y="4550568"/>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Rectangle: Rounded Corners 92">
            <a:extLst>
              <a:ext uri="{FF2B5EF4-FFF2-40B4-BE49-F238E27FC236}">
                <a16:creationId xmlns:a16="http://schemas.microsoft.com/office/drawing/2014/main" id="{792388C1-51E6-0693-3860-27F586E97D9D}"/>
              </a:ext>
              <a:ext uri="{C183D7F6-B498-43B3-948B-1728B52AA6E4}">
                <adec:decorative xmlns:adec="http://schemas.microsoft.com/office/drawing/2017/decorative" val="1"/>
              </a:ext>
            </a:extLst>
          </p:cNvPr>
          <p:cNvSpPr/>
          <p:nvPr/>
        </p:nvSpPr>
        <p:spPr bwMode="auto">
          <a:xfrm>
            <a:off x="9127026" y="5253037"/>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4" name="Group 93">
            <a:extLst>
              <a:ext uri="{FF2B5EF4-FFF2-40B4-BE49-F238E27FC236}">
                <a16:creationId xmlns:a16="http://schemas.microsoft.com/office/drawing/2014/main" id="{2B4671B8-0792-FB50-C73F-040C135A736F}"/>
              </a:ext>
              <a:ext uri="{C183D7F6-B498-43B3-948B-1728B52AA6E4}">
                <adec:decorative xmlns:adec="http://schemas.microsoft.com/office/drawing/2017/decorative" val="1"/>
              </a:ext>
            </a:extLst>
          </p:cNvPr>
          <p:cNvGrpSpPr/>
          <p:nvPr/>
        </p:nvGrpSpPr>
        <p:grpSpPr>
          <a:xfrm>
            <a:off x="9846973" y="4519612"/>
            <a:ext cx="1752890" cy="461665"/>
            <a:chOff x="9846973" y="4519612"/>
            <a:chExt cx="1752890" cy="461665"/>
          </a:xfrm>
        </p:grpSpPr>
        <p:sp>
          <p:nvSpPr>
            <p:cNvPr id="95" name="Rectangle: Rounded Corners 94">
              <a:extLst>
                <a:ext uri="{FF2B5EF4-FFF2-40B4-BE49-F238E27FC236}">
                  <a16:creationId xmlns:a16="http://schemas.microsoft.com/office/drawing/2014/main" id="{D9700CA2-F6B2-6D4F-20B1-6A8528505B18}"/>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6" name="Rectangle: Rounded Corners 26">
              <a:extLst>
                <a:ext uri="{FF2B5EF4-FFF2-40B4-BE49-F238E27FC236}">
                  <a16:creationId xmlns:a16="http://schemas.microsoft.com/office/drawing/2014/main" id="{F33598E8-F3CA-0758-CAD2-6CA3A2C2E398}"/>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content</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Add files and images to the chat</a:t>
              </a:r>
            </a:p>
          </p:txBody>
        </p:sp>
      </p:grpSp>
      <p:grpSp>
        <p:nvGrpSpPr>
          <p:cNvPr id="97" name="Group 96">
            <a:extLst>
              <a:ext uri="{FF2B5EF4-FFF2-40B4-BE49-F238E27FC236}">
                <a16:creationId xmlns:a16="http://schemas.microsoft.com/office/drawing/2014/main" id="{05057A51-FEAB-1AA0-E510-46545AFFCC20}"/>
              </a:ext>
              <a:ext uri="{C183D7F6-B498-43B3-948B-1728B52AA6E4}">
                <adec:decorative xmlns:adec="http://schemas.microsoft.com/office/drawing/2017/decorative" val="1"/>
              </a:ext>
            </a:extLst>
          </p:cNvPr>
          <p:cNvGrpSpPr/>
          <p:nvPr/>
        </p:nvGrpSpPr>
        <p:grpSpPr>
          <a:xfrm>
            <a:off x="9846973" y="5276077"/>
            <a:ext cx="1752890" cy="307777"/>
            <a:chOff x="9846973" y="4519612"/>
            <a:chExt cx="1752890" cy="307777"/>
          </a:xfrm>
        </p:grpSpPr>
        <p:sp>
          <p:nvSpPr>
            <p:cNvPr id="98" name="Rectangle: Rounded Corners 97">
              <a:extLst>
                <a:ext uri="{FF2B5EF4-FFF2-40B4-BE49-F238E27FC236}">
                  <a16:creationId xmlns:a16="http://schemas.microsoft.com/office/drawing/2014/main" id="{F32F4CBA-4332-3D63-2B2E-F705B8FB10AC}"/>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9" name="Rectangle: Rounded Corners 26">
              <a:extLst>
                <a:ext uri="{FF2B5EF4-FFF2-40B4-BE49-F238E27FC236}">
                  <a16:creationId xmlns:a16="http://schemas.microsoft.com/office/drawing/2014/main" id="{31407F6A-B153-15ED-B48D-F738ADCEC09D}"/>
                </a:ext>
              </a:extLst>
            </p:cNvPr>
            <p:cNvSpPr/>
            <p:nvPr/>
          </p:nvSpPr>
          <p:spPr bwMode="auto">
            <a:xfrm>
              <a:off x="9977437" y="4519612"/>
              <a:ext cx="162242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Access tools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Access agents in your chat</a:t>
              </a:r>
            </a:p>
          </p:txBody>
        </p:sp>
      </p:grpSp>
      <p:sp>
        <p:nvSpPr>
          <p:cNvPr id="101" name="Rectangle: Rounded Corners 100">
            <a:extLst>
              <a:ext uri="{FF2B5EF4-FFF2-40B4-BE49-F238E27FC236}">
                <a16:creationId xmlns:a16="http://schemas.microsoft.com/office/drawing/2014/main" id="{FC6FCE54-AC30-5075-285A-9F8C06D27716}"/>
              </a:ext>
              <a:ext uri="{C183D7F6-B498-43B3-948B-1728B52AA6E4}">
                <adec:decorative xmlns:adec="http://schemas.microsoft.com/office/drawing/2017/decorative" val="1"/>
              </a:ext>
            </a:extLst>
          </p:cNvPr>
          <p:cNvSpPr/>
          <p:nvPr/>
        </p:nvSpPr>
        <p:spPr bwMode="auto">
          <a:xfrm>
            <a:off x="9552806" y="598092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2" name="Picture 101">
            <a:extLst>
              <a:ext uri="{FF2B5EF4-FFF2-40B4-BE49-F238E27FC236}">
                <a16:creationId xmlns:a16="http://schemas.microsoft.com/office/drawing/2014/main" id="{992C4C83-9E70-A4E4-6C8B-B05C6C9E1386}"/>
              </a:ext>
              <a:ext uri="{C183D7F6-B498-43B3-948B-1728B52AA6E4}">
                <adec:decorative xmlns:adec="http://schemas.microsoft.com/office/drawing/2017/decorative" val="1"/>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9563558" y="5997733"/>
            <a:ext cx="210246" cy="185510"/>
          </a:xfrm>
          <a:prstGeom prst="rect">
            <a:avLst/>
          </a:prstGeom>
        </p:spPr>
      </p:pic>
      <p:sp>
        <p:nvSpPr>
          <p:cNvPr id="103" name="Rectangle: Rounded Corners 102">
            <a:extLst>
              <a:ext uri="{FF2B5EF4-FFF2-40B4-BE49-F238E27FC236}">
                <a16:creationId xmlns:a16="http://schemas.microsoft.com/office/drawing/2014/main" id="{11BB3322-93C5-6D1A-FF1D-C011B22DEB00}"/>
              </a:ext>
              <a:ext uri="{C183D7F6-B498-43B3-948B-1728B52AA6E4}">
                <adec:decorative xmlns:adec="http://schemas.microsoft.com/office/drawing/2017/decorative" val="1"/>
              </a:ext>
            </a:extLst>
          </p:cNvPr>
          <p:cNvSpPr/>
          <p:nvPr/>
        </p:nvSpPr>
        <p:spPr bwMode="auto">
          <a:xfrm>
            <a:off x="9599472" y="6015479"/>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04" name="Group 103">
            <a:extLst>
              <a:ext uri="{FF2B5EF4-FFF2-40B4-BE49-F238E27FC236}">
                <a16:creationId xmlns:a16="http://schemas.microsoft.com/office/drawing/2014/main" id="{1A3BB336-2232-E4EF-1C90-BD308612E4E8}"/>
              </a:ext>
              <a:ext uri="{C183D7F6-B498-43B3-948B-1728B52AA6E4}">
                <adec:decorative xmlns:adec="http://schemas.microsoft.com/office/drawing/2017/decorative" val="1"/>
              </a:ext>
            </a:extLst>
          </p:cNvPr>
          <p:cNvGrpSpPr/>
          <p:nvPr/>
        </p:nvGrpSpPr>
        <p:grpSpPr>
          <a:xfrm>
            <a:off x="9846973" y="5980927"/>
            <a:ext cx="1752890" cy="461665"/>
            <a:chOff x="9846973" y="4519612"/>
            <a:chExt cx="1752890" cy="461665"/>
          </a:xfrm>
        </p:grpSpPr>
        <p:sp>
          <p:nvSpPr>
            <p:cNvPr id="105" name="Rectangle: Rounded Corners 104">
              <a:extLst>
                <a:ext uri="{FF2B5EF4-FFF2-40B4-BE49-F238E27FC236}">
                  <a16:creationId xmlns:a16="http://schemas.microsoft.com/office/drawing/2014/main" id="{19AC8D68-A5F0-3774-D10D-A8D4EA42BC1D}"/>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06" name="Rectangle: Rounded Corners 26">
              <a:extLst>
                <a:ext uri="{FF2B5EF4-FFF2-40B4-BE49-F238E27FC236}">
                  <a16:creationId xmlns:a16="http://schemas.microsoft.com/office/drawing/2014/main" id="{CE243813-3BFD-97F3-CA50-A0FCBA40E6B3}"/>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dictation</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Interact with Copilot using your voice</a:t>
              </a:r>
            </a:p>
          </p:txBody>
        </p:sp>
      </p:grpSp>
      <p:sp>
        <p:nvSpPr>
          <p:cNvPr id="107" name="Freeform: Shape 106">
            <a:extLst>
              <a:ext uri="{FF2B5EF4-FFF2-40B4-BE49-F238E27FC236}">
                <a16:creationId xmlns:a16="http://schemas.microsoft.com/office/drawing/2014/main" id="{B4D361B4-BDB7-96A4-0DAE-E71C7123684C}"/>
              </a:ext>
              <a:ext uri="{C183D7F6-B498-43B3-948B-1728B52AA6E4}">
                <adec:decorative xmlns:adec="http://schemas.microsoft.com/office/drawing/2017/decorative" val="1"/>
              </a:ext>
            </a:extLst>
          </p:cNvPr>
          <p:cNvSpPr/>
          <p:nvPr/>
        </p:nvSpPr>
        <p:spPr bwMode="auto">
          <a:xfrm>
            <a:off x="8696325" y="3709987"/>
            <a:ext cx="871538" cy="508251"/>
          </a:xfrm>
          <a:custGeom>
            <a:avLst/>
            <a:gdLst>
              <a:gd name="connsiteX0" fmla="*/ 0 w 871538"/>
              <a:gd name="connsiteY0" fmla="*/ 500062 h 500062"/>
              <a:gd name="connsiteX1" fmla="*/ 723900 w 871538"/>
              <a:gd name="connsiteY1" fmla="*/ 500062 h 500062"/>
              <a:gd name="connsiteX2" fmla="*/ 723900 w 871538"/>
              <a:gd name="connsiteY2" fmla="*/ 0 h 500062"/>
              <a:gd name="connsiteX3" fmla="*/ 871538 w 871538"/>
              <a:gd name="connsiteY3" fmla="*/ 0 h 500062"/>
            </a:gdLst>
            <a:ahLst/>
            <a:cxnLst>
              <a:cxn ang="0">
                <a:pos x="connsiteX0" y="connsiteY0"/>
              </a:cxn>
              <a:cxn ang="0">
                <a:pos x="connsiteX1" y="connsiteY1"/>
              </a:cxn>
              <a:cxn ang="0">
                <a:pos x="connsiteX2" y="connsiteY2"/>
              </a:cxn>
              <a:cxn ang="0">
                <a:pos x="connsiteX3" y="connsiteY3"/>
              </a:cxn>
            </a:cxnLst>
            <a:rect l="l" t="t" r="r" b="b"/>
            <a:pathLst>
              <a:path w="871538" h="500062">
                <a:moveTo>
                  <a:pt x="0" y="500062"/>
                </a:moveTo>
                <a:lnTo>
                  <a:pt x="723900" y="500062"/>
                </a:lnTo>
                <a:lnTo>
                  <a:pt x="723900" y="0"/>
                </a:lnTo>
                <a:lnTo>
                  <a:pt x="871538"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108" name="Group 107">
            <a:extLst>
              <a:ext uri="{FF2B5EF4-FFF2-40B4-BE49-F238E27FC236}">
                <a16:creationId xmlns:a16="http://schemas.microsoft.com/office/drawing/2014/main" id="{41E28D8E-68ED-838E-D491-1B4F9D41D8C1}"/>
              </a:ext>
              <a:ext uri="{C183D7F6-B498-43B3-948B-1728B52AA6E4}">
                <adec:decorative xmlns:adec="http://schemas.microsoft.com/office/drawing/2017/decorative" val="1"/>
              </a:ext>
            </a:extLst>
          </p:cNvPr>
          <p:cNvGrpSpPr/>
          <p:nvPr/>
        </p:nvGrpSpPr>
        <p:grpSpPr>
          <a:xfrm>
            <a:off x="9544556" y="3599630"/>
            <a:ext cx="2055307" cy="322307"/>
            <a:chOff x="9544556" y="3599630"/>
            <a:chExt cx="2055307" cy="322307"/>
          </a:xfrm>
        </p:grpSpPr>
        <p:sp>
          <p:nvSpPr>
            <p:cNvPr id="109" name="Rectangle: Rounded Corners 108">
              <a:extLst>
                <a:ext uri="{FF2B5EF4-FFF2-40B4-BE49-F238E27FC236}">
                  <a16:creationId xmlns:a16="http://schemas.microsoft.com/office/drawing/2014/main" id="{3D4AE9F0-0D9F-8FF2-9E0F-BDAADE362D8A}"/>
                </a:ext>
              </a:extLst>
            </p:cNvPr>
            <p:cNvSpPr/>
            <p:nvPr/>
          </p:nvSpPr>
          <p:spPr bwMode="auto">
            <a:xfrm>
              <a:off x="9544556" y="3599630"/>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10" name="Rectangle: Rounded Corners 26">
              <a:extLst>
                <a:ext uri="{FF2B5EF4-FFF2-40B4-BE49-F238E27FC236}">
                  <a16:creationId xmlns:a16="http://schemas.microsoft.com/office/drawing/2014/main" id="{888774C4-8BC2-B86D-A52C-D16EFE5058A2}"/>
                </a:ext>
              </a:extLst>
            </p:cNvPr>
            <p:cNvSpPr/>
            <p:nvPr/>
          </p:nvSpPr>
          <p:spPr bwMode="auto">
            <a:xfrm>
              <a:off x="9689307" y="3614160"/>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Start your chat here</a:t>
              </a:r>
            </a:p>
          </p:txBody>
        </p:sp>
      </p:grpSp>
      <p:sp>
        <p:nvSpPr>
          <p:cNvPr id="111" name="Rectangle: Rounded Corners 110">
            <a:extLst>
              <a:ext uri="{FF2B5EF4-FFF2-40B4-BE49-F238E27FC236}">
                <a16:creationId xmlns:a16="http://schemas.microsoft.com/office/drawing/2014/main" id="{E14BB1EC-C03A-B572-8F5C-6EDB74D1BBB4}"/>
              </a:ext>
              <a:ext uri="{C183D7F6-B498-43B3-948B-1728B52AA6E4}">
                <adec:decorative xmlns:adec="http://schemas.microsoft.com/office/drawing/2017/decorative" val="1"/>
              </a:ext>
            </a:extLst>
          </p:cNvPr>
          <p:cNvSpPr/>
          <p:nvPr/>
        </p:nvSpPr>
        <p:spPr bwMode="auto">
          <a:xfrm>
            <a:off x="7083913" y="4141390"/>
            <a:ext cx="1612106"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2" name="Rectangle: Rounded Corners 111">
            <a:extLst>
              <a:ext uri="{FF2B5EF4-FFF2-40B4-BE49-F238E27FC236}">
                <a16:creationId xmlns:a16="http://schemas.microsoft.com/office/drawing/2014/main" id="{562A0A07-7356-DE05-4492-20EFBBE5770A}"/>
              </a:ext>
              <a:ext uri="{C183D7F6-B498-43B3-948B-1728B52AA6E4}">
                <adec:decorative xmlns:adec="http://schemas.microsoft.com/office/drawing/2017/decorative" val="1"/>
              </a:ext>
            </a:extLst>
          </p:cNvPr>
          <p:cNvSpPr/>
          <p:nvPr/>
        </p:nvSpPr>
        <p:spPr bwMode="auto">
          <a:xfrm>
            <a:off x="7083913" y="4336256"/>
            <a:ext cx="1612106"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13" name="Group 112">
            <a:extLst>
              <a:ext uri="{FF2B5EF4-FFF2-40B4-BE49-F238E27FC236}">
                <a16:creationId xmlns:a16="http://schemas.microsoft.com/office/drawing/2014/main" id="{552B4B62-72A1-565A-239A-20D6E5B6A991}"/>
              </a:ext>
              <a:ext uri="{C183D7F6-B498-43B3-948B-1728B52AA6E4}">
                <adec:decorative xmlns:adec="http://schemas.microsoft.com/office/drawing/2017/decorative" val="1"/>
              </a:ext>
            </a:extLst>
          </p:cNvPr>
          <p:cNvGrpSpPr/>
          <p:nvPr/>
        </p:nvGrpSpPr>
        <p:grpSpPr>
          <a:xfrm>
            <a:off x="5010730" y="1331867"/>
            <a:ext cx="1282120" cy="461665"/>
            <a:chOff x="5010730" y="1331867"/>
            <a:chExt cx="1282120" cy="461665"/>
          </a:xfrm>
        </p:grpSpPr>
        <p:sp>
          <p:nvSpPr>
            <p:cNvPr id="114" name="Rectangle: Rounded Corners 26">
              <a:extLst>
                <a:ext uri="{FF2B5EF4-FFF2-40B4-BE49-F238E27FC236}">
                  <a16:creationId xmlns:a16="http://schemas.microsoft.com/office/drawing/2014/main" id="{8CBAD99E-6644-1F74-7948-E09B996E9251}"/>
                </a:ext>
              </a:extLst>
            </p:cNvPr>
            <p:cNvSpPr/>
            <p:nvPr/>
          </p:nvSpPr>
          <p:spPr bwMode="auto">
            <a:xfrm>
              <a:off x="5010730" y="1331867"/>
              <a:ext cx="1282120"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Navigation panel</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Access agents and conversation history</a:t>
              </a:r>
            </a:p>
          </p:txBody>
        </p:sp>
        <p:sp>
          <p:nvSpPr>
            <p:cNvPr id="115" name="Rectangle: Rounded Corners 114">
              <a:extLst>
                <a:ext uri="{FF2B5EF4-FFF2-40B4-BE49-F238E27FC236}">
                  <a16:creationId xmlns:a16="http://schemas.microsoft.com/office/drawing/2014/main" id="{226AA9A0-C3F9-4ED6-AEE2-5D7FB29DF115}"/>
                </a:ext>
              </a:extLst>
            </p:cNvPr>
            <p:cNvSpPr/>
            <p:nvPr/>
          </p:nvSpPr>
          <p:spPr bwMode="auto">
            <a:xfrm>
              <a:off x="6265418" y="133186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Tree>
    <p:extLst>
      <p:ext uri="{BB962C8B-B14F-4D97-AF65-F5344CB8AC3E}">
        <p14:creationId xmlns:p14="http://schemas.microsoft.com/office/powerpoint/2010/main" val="198798366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descr="Copilot Chat UI">
            <a:extLst>
              <a:ext uri="{FF2B5EF4-FFF2-40B4-BE49-F238E27FC236}">
                <a16:creationId xmlns:a16="http://schemas.microsoft.com/office/drawing/2014/main" id="{CF4B5C1C-372B-1B34-1C2F-06EA35DC1B96}"/>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pic>
        <p:nvPicPr>
          <p:cNvPr id="7" name="Picture 6" descr="Copilot Chat UI">
            <a:extLst>
              <a:ext uri="{FF2B5EF4-FFF2-40B4-BE49-F238E27FC236}">
                <a16:creationId xmlns:a16="http://schemas.microsoft.com/office/drawing/2014/main" id="{08ACFD68-C953-C7DD-DA8B-34B296D0E95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2131391" y="2077497"/>
            <a:ext cx="6690358" cy="4150808"/>
          </a:xfrm>
          <a:prstGeom prst="rect">
            <a:avLst/>
          </a:prstGeom>
        </p:spPr>
      </p:pic>
      <p:sp>
        <p:nvSpPr>
          <p:cNvPr id="3" name="Title 2">
            <a:extLst>
              <a:ext uri="{FF2B5EF4-FFF2-40B4-BE49-F238E27FC236}">
                <a16:creationId xmlns:a16="http://schemas.microsoft.com/office/drawing/2014/main" id="{B7CE30CA-3E3F-9D35-B161-A9C9B4C91D54}"/>
              </a:ext>
            </a:extLst>
          </p:cNvPr>
          <p:cNvSpPr>
            <a:spLocks noGrp="1"/>
          </p:cNvSpPr>
          <p:nvPr>
            <p:ph type="title"/>
          </p:nvPr>
        </p:nvSpPr>
        <p:spPr>
          <a:xfrm>
            <a:off x="588261" y="585216"/>
            <a:ext cx="11011601" cy="553998"/>
          </a:xfrm>
        </p:spPr>
        <p:txBody>
          <a:bodyPr/>
          <a:lstStyle/>
          <a:p>
            <a:r>
              <a:rPr lang="en-US"/>
              <a:t>Copilot Chat in PowerPoint response</a:t>
            </a:r>
          </a:p>
        </p:txBody>
      </p:sp>
      <p:sp>
        <p:nvSpPr>
          <p:cNvPr id="10" name="Rectangle: Rounded Corners 26">
            <a:extLst>
              <a:ext uri="{FF2B5EF4-FFF2-40B4-BE49-F238E27FC236}">
                <a16:creationId xmlns:a16="http://schemas.microsoft.com/office/drawing/2014/main" id="{0667A7E1-AC52-422A-DF78-18A24487D81B}"/>
              </a:ext>
            </a:extLst>
          </p:cNvPr>
          <p:cNvSpPr/>
          <p:nvPr/>
        </p:nvSpPr>
        <p:spPr bwMode="auto">
          <a:xfrm>
            <a:off x="588262" y="3433717"/>
            <a:ext cx="1004318"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Prompt response</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See the response here with references to files or web sites used</a:t>
            </a:r>
          </a:p>
        </p:txBody>
      </p:sp>
      <p:sp>
        <p:nvSpPr>
          <p:cNvPr id="11" name="Rectangle: Rounded Corners 10">
            <a:extLst>
              <a:ext uri="{FF2B5EF4-FFF2-40B4-BE49-F238E27FC236}">
                <a16:creationId xmlns:a16="http://schemas.microsoft.com/office/drawing/2014/main" id="{1FA7AE78-958C-151A-6E07-5362D6347E07}"/>
              </a:ext>
              <a:ext uri="{C183D7F6-B498-43B3-948B-1728B52AA6E4}">
                <adec:decorative xmlns:adec="http://schemas.microsoft.com/office/drawing/2017/decorative" val="1"/>
              </a:ext>
            </a:extLst>
          </p:cNvPr>
          <p:cNvSpPr/>
          <p:nvPr/>
        </p:nvSpPr>
        <p:spPr bwMode="auto">
          <a:xfrm>
            <a:off x="1677056" y="343371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cxnSp>
        <p:nvCxnSpPr>
          <p:cNvPr id="36" name="Straight Connector 35">
            <a:extLst>
              <a:ext uri="{FF2B5EF4-FFF2-40B4-BE49-F238E27FC236}">
                <a16:creationId xmlns:a16="http://schemas.microsoft.com/office/drawing/2014/main" id="{96B08339-9E44-3896-B6BA-D8FFB9DAC057}"/>
              </a:ext>
              <a:ext uri="{C183D7F6-B498-43B3-948B-1728B52AA6E4}">
                <adec:decorative xmlns:adec="http://schemas.microsoft.com/office/drawing/2017/decorative" val="1"/>
              </a:ext>
            </a:extLst>
          </p:cNvPr>
          <p:cNvCxnSpPr>
            <a:cxnSpLocks/>
          </p:cNvCxnSpPr>
          <p:nvPr/>
        </p:nvCxnSpPr>
        <p:spPr>
          <a:xfrm>
            <a:off x="1677056" y="3543278"/>
            <a:ext cx="5339694"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38" name="Freeform: Shape 37">
            <a:extLst>
              <a:ext uri="{FF2B5EF4-FFF2-40B4-BE49-F238E27FC236}">
                <a16:creationId xmlns:a16="http://schemas.microsoft.com/office/drawing/2014/main" id="{E0662E74-11C8-30F8-82E9-744647F676B6}"/>
              </a:ext>
              <a:ext uri="{C183D7F6-B498-43B3-948B-1728B52AA6E4}">
                <adec:decorative xmlns:adec="http://schemas.microsoft.com/office/drawing/2017/decorative" val="1"/>
              </a:ext>
            </a:extLst>
          </p:cNvPr>
          <p:cNvSpPr/>
          <p:nvPr/>
        </p:nvSpPr>
        <p:spPr bwMode="auto">
          <a:xfrm rot="5400000">
            <a:off x="6801325" y="2472852"/>
            <a:ext cx="4722806" cy="818515"/>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0" name="Rectangle: Rounded Corners 39">
            <a:extLst>
              <a:ext uri="{FF2B5EF4-FFF2-40B4-BE49-F238E27FC236}">
                <a16:creationId xmlns:a16="http://schemas.microsoft.com/office/drawing/2014/main" id="{6C74DC06-49C1-6031-7AB8-056B71CAF389}"/>
              </a:ext>
              <a:ext uri="{C183D7F6-B498-43B3-948B-1728B52AA6E4}">
                <adec:decorative xmlns:adec="http://schemas.microsoft.com/office/drawing/2017/decorative" val="1"/>
              </a:ext>
            </a:extLst>
          </p:cNvPr>
          <p:cNvSpPr/>
          <p:nvPr/>
        </p:nvSpPr>
        <p:spPr bwMode="auto">
          <a:xfrm>
            <a:off x="9276581" y="3151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1" name="Rectangle: Rounded Corners 40">
            <a:extLst>
              <a:ext uri="{FF2B5EF4-FFF2-40B4-BE49-F238E27FC236}">
                <a16:creationId xmlns:a16="http://schemas.microsoft.com/office/drawing/2014/main" id="{35ACB248-8D35-5088-050E-E6C822EA53B1}"/>
              </a:ext>
              <a:ext uri="{C183D7F6-B498-43B3-948B-1728B52AA6E4}">
                <adec:decorative xmlns:adec="http://schemas.microsoft.com/office/drawing/2017/decorative" val="1"/>
              </a:ext>
            </a:extLst>
          </p:cNvPr>
          <p:cNvSpPr/>
          <p:nvPr/>
        </p:nvSpPr>
        <p:spPr bwMode="auto">
          <a:xfrm>
            <a:off x="9558843" y="3151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42" name="Rectangle: Rounded Corners 26">
            <a:extLst>
              <a:ext uri="{FF2B5EF4-FFF2-40B4-BE49-F238E27FC236}">
                <a16:creationId xmlns:a16="http://schemas.microsoft.com/office/drawing/2014/main" id="{54190F92-9103-0878-7CE7-374E7AE06D19}"/>
              </a:ext>
            </a:extLst>
          </p:cNvPr>
          <p:cNvSpPr/>
          <p:nvPr/>
        </p:nvSpPr>
        <p:spPr bwMode="auto">
          <a:xfrm>
            <a:off x="9689307" y="3183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sp>
        <p:nvSpPr>
          <p:cNvPr id="43" name="Rectangle: Rounded Corners 42">
            <a:extLst>
              <a:ext uri="{FF2B5EF4-FFF2-40B4-BE49-F238E27FC236}">
                <a16:creationId xmlns:a16="http://schemas.microsoft.com/office/drawing/2014/main" id="{2B641682-686C-5E5A-0A65-2448D1244626}"/>
              </a:ext>
              <a:ext uri="{C183D7F6-B498-43B3-948B-1728B52AA6E4}">
                <adec:decorative xmlns:adec="http://schemas.microsoft.com/office/drawing/2017/decorative" val="1"/>
              </a:ext>
            </a:extLst>
          </p:cNvPr>
          <p:cNvSpPr/>
          <p:nvPr/>
        </p:nvSpPr>
        <p:spPr bwMode="auto">
          <a:xfrm>
            <a:off x="9276581" y="3913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4" name="Rectangle: Rounded Corners 43">
            <a:extLst>
              <a:ext uri="{FF2B5EF4-FFF2-40B4-BE49-F238E27FC236}">
                <a16:creationId xmlns:a16="http://schemas.microsoft.com/office/drawing/2014/main" id="{AA0C6735-0A03-C490-D25B-A09D0E0EF16A}"/>
              </a:ext>
              <a:ext uri="{C183D7F6-B498-43B3-948B-1728B52AA6E4}">
                <adec:decorative xmlns:adec="http://schemas.microsoft.com/office/drawing/2017/decorative" val="1"/>
              </a:ext>
            </a:extLst>
          </p:cNvPr>
          <p:cNvSpPr/>
          <p:nvPr/>
        </p:nvSpPr>
        <p:spPr bwMode="auto">
          <a:xfrm>
            <a:off x="9558843" y="3913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45" name="Rectangle: Rounded Corners 26">
            <a:extLst>
              <a:ext uri="{FF2B5EF4-FFF2-40B4-BE49-F238E27FC236}">
                <a16:creationId xmlns:a16="http://schemas.microsoft.com/office/drawing/2014/main" id="{0C6DB631-2CFB-6257-F8A4-9F72C696E4A5}"/>
              </a:ext>
            </a:extLst>
          </p:cNvPr>
          <p:cNvSpPr/>
          <p:nvPr/>
        </p:nvSpPr>
        <p:spPr bwMode="auto">
          <a:xfrm>
            <a:off x="9689307" y="3945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don’t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grpSp>
        <p:nvGrpSpPr>
          <p:cNvPr id="46" name="Group 45">
            <a:extLst>
              <a:ext uri="{FF2B5EF4-FFF2-40B4-BE49-F238E27FC236}">
                <a16:creationId xmlns:a16="http://schemas.microsoft.com/office/drawing/2014/main" id="{7FAD95C1-85D8-263D-D254-52A02A184EF1}"/>
              </a:ext>
              <a:ext uri="{C183D7F6-B498-43B3-948B-1728B52AA6E4}">
                <adec:decorative xmlns:adec="http://schemas.microsoft.com/office/drawing/2017/decorative" val="1"/>
              </a:ext>
            </a:extLst>
          </p:cNvPr>
          <p:cNvGrpSpPr/>
          <p:nvPr/>
        </p:nvGrpSpPr>
        <p:grpSpPr>
          <a:xfrm>
            <a:off x="9276581" y="4656157"/>
            <a:ext cx="231750" cy="219122"/>
            <a:chOff x="9276581" y="2319482"/>
            <a:chExt cx="231750" cy="219122"/>
          </a:xfrm>
        </p:grpSpPr>
        <p:sp>
          <p:nvSpPr>
            <p:cNvPr id="47" name="Rectangle: Rounded Corners 46">
              <a:extLst>
                <a:ext uri="{FF2B5EF4-FFF2-40B4-BE49-F238E27FC236}">
                  <a16:creationId xmlns:a16="http://schemas.microsoft.com/office/drawing/2014/main" id="{B7967EAC-5F54-F865-52C7-317F2FFC1B31}"/>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8" name="Picture 47">
              <a:extLst>
                <a:ext uri="{FF2B5EF4-FFF2-40B4-BE49-F238E27FC236}">
                  <a16:creationId xmlns:a16="http://schemas.microsoft.com/office/drawing/2014/main" id="{27ED220C-8718-234A-BF2B-F3ED0D471761}"/>
                </a:ext>
              </a:extLst>
            </p:cNvPr>
            <p:cNvPicPr>
              <a:picLocks noChangeAspect="1"/>
            </p:cNvPicPr>
            <p:nvPr/>
          </p:nvPicPr>
          <p:blipFill>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sp>
        <p:nvSpPr>
          <p:cNvPr id="49" name="Rectangle: Rounded Corners 48">
            <a:extLst>
              <a:ext uri="{FF2B5EF4-FFF2-40B4-BE49-F238E27FC236}">
                <a16:creationId xmlns:a16="http://schemas.microsoft.com/office/drawing/2014/main" id="{A0FDA85B-37E2-AE09-3842-8CE4AA67F7DD}"/>
              </a:ext>
              <a:ext uri="{C183D7F6-B498-43B3-948B-1728B52AA6E4}">
                <adec:decorative xmlns:adec="http://schemas.microsoft.com/office/drawing/2017/decorative" val="1"/>
              </a:ext>
            </a:extLst>
          </p:cNvPr>
          <p:cNvSpPr/>
          <p:nvPr/>
        </p:nvSpPr>
        <p:spPr bwMode="auto">
          <a:xfrm>
            <a:off x="9558843" y="46561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0" name="Rectangle: Rounded Corners 26">
            <a:extLst>
              <a:ext uri="{FF2B5EF4-FFF2-40B4-BE49-F238E27FC236}">
                <a16:creationId xmlns:a16="http://schemas.microsoft.com/office/drawing/2014/main" id="{D0CD8129-5E3B-738F-95C3-0F50C8315FCC}"/>
              </a:ext>
            </a:extLst>
          </p:cNvPr>
          <p:cNvSpPr/>
          <p:nvPr/>
        </p:nvSpPr>
        <p:spPr bwMode="auto">
          <a:xfrm>
            <a:off x="9689307" y="4688774"/>
            <a:ext cx="1910556"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err="1">
                <a:ln>
                  <a:noFill/>
                </a:ln>
                <a:solidFill>
                  <a:srgbClr val="000000"/>
                </a:solidFill>
                <a:effectLst/>
                <a:uLnTx/>
                <a:uFillTx/>
                <a:latin typeface="Segoe UI"/>
                <a:ea typeface="+mn-ea"/>
                <a:cs typeface="Segoe UI Semibold" panose="020B0702040204020203" pitchFamily="34" charset="0"/>
              </a:rPr>
              <a:t>Options</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to copy the response to a new document, have the response read aloud, or schedule the prompt for later</a:t>
            </a:r>
          </a:p>
        </p:txBody>
      </p:sp>
      <p:sp>
        <p:nvSpPr>
          <p:cNvPr id="51" name="Rectangle: Rounded Corners 50">
            <a:extLst>
              <a:ext uri="{FF2B5EF4-FFF2-40B4-BE49-F238E27FC236}">
                <a16:creationId xmlns:a16="http://schemas.microsoft.com/office/drawing/2014/main" id="{DB20B9BC-9278-8378-A356-25BF71ED5DBC}"/>
              </a:ext>
              <a:ext uri="{C183D7F6-B498-43B3-948B-1728B52AA6E4}">
                <adec:decorative xmlns:adec="http://schemas.microsoft.com/office/drawing/2017/decorative" val="1"/>
              </a:ext>
            </a:extLst>
          </p:cNvPr>
          <p:cNvSpPr/>
          <p:nvPr/>
        </p:nvSpPr>
        <p:spPr bwMode="auto">
          <a:xfrm>
            <a:off x="9558843" y="56689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2" name="Rectangle: Rounded Corners 26">
            <a:extLst>
              <a:ext uri="{FF2B5EF4-FFF2-40B4-BE49-F238E27FC236}">
                <a16:creationId xmlns:a16="http://schemas.microsoft.com/office/drawing/2014/main" id="{317C993A-572A-8B3D-F80E-4A2BE531C4CB}"/>
              </a:ext>
            </a:extLst>
          </p:cNvPr>
          <p:cNvSpPr/>
          <p:nvPr/>
        </p:nvSpPr>
        <p:spPr bwMode="auto">
          <a:xfrm>
            <a:off x="9689307" y="5679374"/>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Continue your chat here</a:t>
            </a:r>
          </a:p>
        </p:txBody>
      </p:sp>
      <p:cxnSp>
        <p:nvCxnSpPr>
          <p:cNvPr id="53" name="Straight Connector 52">
            <a:extLst>
              <a:ext uri="{FF2B5EF4-FFF2-40B4-BE49-F238E27FC236}">
                <a16:creationId xmlns:a16="http://schemas.microsoft.com/office/drawing/2014/main" id="{EAF945FA-A2AC-762F-0BBD-C727673F02DE}"/>
              </a:ext>
              <a:ext uri="{C183D7F6-B498-43B3-948B-1728B52AA6E4}">
                <adec:decorative xmlns:adec="http://schemas.microsoft.com/office/drawing/2017/decorative" val="1"/>
              </a:ext>
            </a:extLst>
          </p:cNvPr>
          <p:cNvCxnSpPr>
            <a:cxnSpLocks/>
          </p:cNvCxnSpPr>
          <p:nvPr/>
        </p:nvCxnSpPr>
        <p:spPr>
          <a:xfrm>
            <a:off x="8753472" y="5623046"/>
            <a:ext cx="805371" cy="155497"/>
          </a:xfrm>
          <a:prstGeom prst="bentConnector3">
            <a:avLst>
              <a:gd name="adj1" fmla="val 50000"/>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83E74BEE-A545-4D95-BEEE-249BD02B5ED2}"/>
              </a:ext>
              <a:ext uri="{C183D7F6-B498-43B3-948B-1728B52AA6E4}">
                <adec:decorative xmlns:adec="http://schemas.microsoft.com/office/drawing/2017/decorative" val="1"/>
              </a:ext>
            </a:extLst>
          </p:cNvPr>
          <p:cNvGrpSpPr/>
          <p:nvPr/>
        </p:nvGrpSpPr>
        <p:grpSpPr>
          <a:xfrm>
            <a:off x="9276581" y="522307"/>
            <a:ext cx="2323282" cy="494282"/>
            <a:chOff x="9276581" y="522307"/>
            <a:chExt cx="2323282" cy="494282"/>
          </a:xfrm>
        </p:grpSpPr>
        <p:sp>
          <p:nvSpPr>
            <p:cNvPr id="56" name="Rectangle: Rounded Corners 26">
              <a:extLst>
                <a:ext uri="{FF2B5EF4-FFF2-40B4-BE49-F238E27FC236}">
                  <a16:creationId xmlns:a16="http://schemas.microsoft.com/office/drawing/2014/main" id="{34288D48-AFF7-4989-4185-DCD4E644097B}"/>
                </a:ext>
              </a:extLst>
            </p:cNvPr>
            <p:cNvSpPr/>
            <p:nvPr/>
          </p:nvSpPr>
          <p:spPr bwMode="auto">
            <a:xfrm>
              <a:off x="9689307" y="5549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to doc</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Insert the response into your document</a:t>
              </a:r>
            </a:p>
          </p:txBody>
        </p:sp>
        <p:grpSp>
          <p:nvGrpSpPr>
            <p:cNvPr id="57" name="Group 56">
              <a:extLst>
                <a:ext uri="{FF2B5EF4-FFF2-40B4-BE49-F238E27FC236}">
                  <a16:creationId xmlns:a16="http://schemas.microsoft.com/office/drawing/2014/main" id="{75699633-BB24-1A45-6C2D-C86124E75154}"/>
                </a:ext>
              </a:extLst>
            </p:cNvPr>
            <p:cNvGrpSpPr/>
            <p:nvPr/>
          </p:nvGrpSpPr>
          <p:grpSpPr>
            <a:xfrm>
              <a:off x="9276581" y="522307"/>
              <a:ext cx="309694" cy="219122"/>
              <a:chOff x="9276581" y="522307"/>
              <a:chExt cx="309694" cy="219122"/>
            </a:xfrm>
          </p:grpSpPr>
          <p:sp>
            <p:nvSpPr>
              <p:cNvPr id="58" name="Rectangle: Rounded Corners 57">
                <a:extLst>
                  <a:ext uri="{FF2B5EF4-FFF2-40B4-BE49-F238E27FC236}">
                    <a16:creationId xmlns:a16="http://schemas.microsoft.com/office/drawing/2014/main" id="{CC0A248A-E076-7E19-9E2E-B15DD04A45E7}"/>
                  </a:ext>
                </a:extLst>
              </p:cNvPr>
              <p:cNvSpPr/>
              <p:nvPr/>
            </p:nvSpPr>
            <p:spPr bwMode="auto">
              <a:xfrm>
                <a:off x="9558843" y="5223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59" name="Group 58">
                <a:extLst>
                  <a:ext uri="{FF2B5EF4-FFF2-40B4-BE49-F238E27FC236}">
                    <a16:creationId xmlns:a16="http://schemas.microsoft.com/office/drawing/2014/main" id="{3D5652EF-4EE0-453E-D45C-6D9E2D5EBF52}"/>
                  </a:ext>
                </a:extLst>
              </p:cNvPr>
              <p:cNvGrpSpPr/>
              <p:nvPr/>
            </p:nvGrpSpPr>
            <p:grpSpPr>
              <a:xfrm>
                <a:off x="9276581" y="522307"/>
                <a:ext cx="231750" cy="219122"/>
                <a:chOff x="9276581" y="522307"/>
                <a:chExt cx="231750" cy="219122"/>
              </a:xfrm>
            </p:grpSpPr>
            <p:sp>
              <p:nvSpPr>
                <p:cNvPr id="60" name="Rectangle: Rounded Corners 59">
                  <a:extLst>
                    <a:ext uri="{FF2B5EF4-FFF2-40B4-BE49-F238E27FC236}">
                      <a16:creationId xmlns:a16="http://schemas.microsoft.com/office/drawing/2014/main" id="{53AE66D0-03A8-9CC0-6F44-B64F973C9652}"/>
                    </a:ext>
                  </a:extLst>
                </p:cNvPr>
                <p:cNvSpPr/>
                <p:nvPr/>
              </p:nvSpPr>
              <p:spPr bwMode="auto">
                <a:xfrm>
                  <a:off x="9276581" y="5223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1" name="Picture 60">
                  <a:extLst>
                    <a:ext uri="{FF2B5EF4-FFF2-40B4-BE49-F238E27FC236}">
                      <a16:creationId xmlns:a16="http://schemas.microsoft.com/office/drawing/2014/main" id="{8E4992C7-C8A5-27DB-4164-37CA7D7AD2B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323215" y="562628"/>
                  <a:ext cx="138482" cy="138480"/>
                </a:xfrm>
                <a:prstGeom prst="rect">
                  <a:avLst/>
                </a:prstGeom>
              </p:spPr>
            </p:pic>
          </p:grpSp>
        </p:grpSp>
      </p:grpSp>
      <p:grpSp>
        <p:nvGrpSpPr>
          <p:cNvPr id="62" name="Group 61">
            <a:extLst>
              <a:ext uri="{FF2B5EF4-FFF2-40B4-BE49-F238E27FC236}">
                <a16:creationId xmlns:a16="http://schemas.microsoft.com/office/drawing/2014/main" id="{5AC1C2D4-1D35-613E-6655-563D878F946E}"/>
              </a:ext>
              <a:ext uri="{C183D7F6-B498-43B3-948B-1728B52AA6E4}">
                <adec:decorative xmlns:adec="http://schemas.microsoft.com/office/drawing/2017/decorative" val="1"/>
              </a:ext>
            </a:extLst>
          </p:cNvPr>
          <p:cNvGrpSpPr/>
          <p:nvPr/>
        </p:nvGrpSpPr>
        <p:grpSpPr>
          <a:xfrm>
            <a:off x="9276581" y="1198582"/>
            <a:ext cx="2323282" cy="648170"/>
            <a:chOff x="9276581" y="1198582"/>
            <a:chExt cx="2323282" cy="648170"/>
          </a:xfrm>
        </p:grpSpPr>
        <p:sp>
          <p:nvSpPr>
            <p:cNvPr id="63" name="Rectangle: Rounded Corners 26">
              <a:extLst>
                <a:ext uri="{FF2B5EF4-FFF2-40B4-BE49-F238E27FC236}">
                  <a16:creationId xmlns:a16="http://schemas.microsoft.com/office/drawing/2014/main" id="{F1B0E2BB-581A-D4FB-BC0B-A3041C8D9AD0}"/>
                </a:ext>
              </a:extLst>
            </p:cNvPr>
            <p:cNvSpPr/>
            <p:nvPr/>
          </p:nvSpPr>
          <p:spPr bwMode="auto">
            <a:xfrm>
              <a:off x="9689307" y="1231199"/>
              <a:ext cx="1910556"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Copy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Copy the response to the clipboard to paste in another location</a:t>
              </a:r>
            </a:p>
          </p:txBody>
        </p:sp>
        <p:grpSp>
          <p:nvGrpSpPr>
            <p:cNvPr id="64" name="Group 63">
              <a:extLst>
                <a:ext uri="{FF2B5EF4-FFF2-40B4-BE49-F238E27FC236}">
                  <a16:creationId xmlns:a16="http://schemas.microsoft.com/office/drawing/2014/main" id="{D96FE4C9-3B15-324E-57BA-C6FB767ECFAF}"/>
                </a:ext>
              </a:extLst>
            </p:cNvPr>
            <p:cNvGrpSpPr/>
            <p:nvPr/>
          </p:nvGrpSpPr>
          <p:grpSpPr>
            <a:xfrm>
              <a:off x="9276581" y="1198582"/>
              <a:ext cx="309694" cy="219122"/>
              <a:chOff x="9276581" y="1198582"/>
              <a:chExt cx="309694" cy="219122"/>
            </a:xfrm>
          </p:grpSpPr>
          <p:sp>
            <p:nvSpPr>
              <p:cNvPr id="65" name="Rectangle: Rounded Corners 64">
                <a:extLst>
                  <a:ext uri="{FF2B5EF4-FFF2-40B4-BE49-F238E27FC236}">
                    <a16:creationId xmlns:a16="http://schemas.microsoft.com/office/drawing/2014/main" id="{DE1885CD-1666-1DF8-AB7D-D39D1F7FCA14}"/>
                  </a:ext>
                </a:extLst>
              </p:cNvPr>
              <p:cNvSpPr/>
              <p:nvPr/>
            </p:nvSpPr>
            <p:spPr bwMode="auto">
              <a:xfrm>
                <a:off x="9558843" y="11985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66" name="Group 65">
                <a:extLst>
                  <a:ext uri="{FF2B5EF4-FFF2-40B4-BE49-F238E27FC236}">
                    <a16:creationId xmlns:a16="http://schemas.microsoft.com/office/drawing/2014/main" id="{D73DC8CF-1B11-8878-6DF5-15879299DA2C}"/>
                  </a:ext>
                </a:extLst>
              </p:cNvPr>
              <p:cNvGrpSpPr/>
              <p:nvPr/>
            </p:nvGrpSpPr>
            <p:grpSpPr>
              <a:xfrm>
                <a:off x="9276581" y="1198582"/>
                <a:ext cx="231750" cy="219122"/>
                <a:chOff x="9276581" y="1198582"/>
                <a:chExt cx="231750" cy="219122"/>
              </a:xfrm>
            </p:grpSpPr>
            <p:sp>
              <p:nvSpPr>
                <p:cNvPr id="67" name="Rectangle: Rounded Corners 66">
                  <a:extLst>
                    <a:ext uri="{FF2B5EF4-FFF2-40B4-BE49-F238E27FC236}">
                      <a16:creationId xmlns:a16="http://schemas.microsoft.com/office/drawing/2014/main" id="{C872BF0B-24D4-6F86-05F3-A445C95D599C}"/>
                    </a:ext>
                  </a:extLst>
                </p:cNvPr>
                <p:cNvSpPr/>
                <p:nvPr/>
              </p:nvSpPr>
              <p:spPr bwMode="auto">
                <a:xfrm>
                  <a:off x="9276581" y="11985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8" name="Picture 67">
                  <a:extLst>
                    <a:ext uri="{FF2B5EF4-FFF2-40B4-BE49-F238E27FC236}">
                      <a16:creationId xmlns:a16="http://schemas.microsoft.com/office/drawing/2014/main" id="{E04CDB67-4A0D-7A38-F83C-68D27DD2487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336038" y="1239198"/>
                  <a:ext cx="112836" cy="137890"/>
                </a:xfrm>
                <a:prstGeom prst="rect">
                  <a:avLst/>
                </a:prstGeom>
              </p:spPr>
            </p:pic>
          </p:grpSp>
        </p:grpSp>
      </p:grpSp>
      <p:grpSp>
        <p:nvGrpSpPr>
          <p:cNvPr id="69" name="Group 68">
            <a:extLst>
              <a:ext uri="{FF2B5EF4-FFF2-40B4-BE49-F238E27FC236}">
                <a16:creationId xmlns:a16="http://schemas.microsoft.com/office/drawing/2014/main" id="{49247F14-0C6A-96D0-0403-F1ECE10D1B22}"/>
              </a:ext>
              <a:ext uri="{C183D7F6-B498-43B3-948B-1728B52AA6E4}">
                <adec:decorative xmlns:adec="http://schemas.microsoft.com/office/drawing/2017/decorative" val="1"/>
              </a:ext>
            </a:extLst>
          </p:cNvPr>
          <p:cNvGrpSpPr/>
          <p:nvPr/>
        </p:nvGrpSpPr>
        <p:grpSpPr>
          <a:xfrm>
            <a:off x="9276581" y="2055832"/>
            <a:ext cx="2323282" cy="955947"/>
            <a:chOff x="9276581" y="2055832"/>
            <a:chExt cx="2323282" cy="955947"/>
          </a:xfrm>
        </p:grpSpPr>
        <p:sp>
          <p:nvSpPr>
            <p:cNvPr id="70" name="Rectangle: Rounded Corners 26">
              <a:extLst>
                <a:ext uri="{FF2B5EF4-FFF2-40B4-BE49-F238E27FC236}">
                  <a16:creationId xmlns:a16="http://schemas.microsoft.com/office/drawing/2014/main" id="{0D444FD9-A073-58A3-3400-3E9D3581FF80}"/>
                </a:ext>
              </a:extLst>
            </p:cNvPr>
            <p:cNvSpPr/>
            <p:nvPr/>
          </p:nvSpPr>
          <p:spPr bwMode="auto">
            <a:xfrm>
              <a:off x="9689307" y="2088449"/>
              <a:ext cx="1910556" cy="923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Share prompt and copy with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Create a link for the prompt in Copilot Chat. Copies the prompt and response with the link to provide context</a:t>
              </a:r>
            </a:p>
          </p:txBody>
        </p:sp>
        <p:grpSp>
          <p:nvGrpSpPr>
            <p:cNvPr id="71" name="Group 70">
              <a:extLst>
                <a:ext uri="{FF2B5EF4-FFF2-40B4-BE49-F238E27FC236}">
                  <a16:creationId xmlns:a16="http://schemas.microsoft.com/office/drawing/2014/main" id="{13171AFC-2040-0F6B-A98E-40339BFCE5DB}"/>
                </a:ext>
              </a:extLst>
            </p:cNvPr>
            <p:cNvGrpSpPr/>
            <p:nvPr/>
          </p:nvGrpSpPr>
          <p:grpSpPr>
            <a:xfrm>
              <a:off x="9276581" y="2055832"/>
              <a:ext cx="309694" cy="219122"/>
              <a:chOff x="9276581" y="2055832"/>
              <a:chExt cx="309694" cy="219122"/>
            </a:xfrm>
          </p:grpSpPr>
          <p:sp>
            <p:nvSpPr>
              <p:cNvPr id="72" name="Rectangle: Rounded Corners 71">
                <a:extLst>
                  <a:ext uri="{FF2B5EF4-FFF2-40B4-BE49-F238E27FC236}">
                    <a16:creationId xmlns:a16="http://schemas.microsoft.com/office/drawing/2014/main" id="{E4EAB1DA-4A05-680B-3CA7-0F8998D05C56}"/>
                  </a:ext>
                </a:extLst>
              </p:cNvPr>
              <p:cNvSpPr/>
              <p:nvPr/>
            </p:nvSpPr>
            <p:spPr bwMode="auto">
              <a:xfrm>
                <a:off x="9558843" y="205583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73" name="Group 72">
                <a:extLst>
                  <a:ext uri="{FF2B5EF4-FFF2-40B4-BE49-F238E27FC236}">
                    <a16:creationId xmlns:a16="http://schemas.microsoft.com/office/drawing/2014/main" id="{48B6AFE8-28F6-0A1E-30BC-0BD7B2116FB9}"/>
                  </a:ext>
                </a:extLst>
              </p:cNvPr>
              <p:cNvGrpSpPr/>
              <p:nvPr/>
            </p:nvGrpSpPr>
            <p:grpSpPr>
              <a:xfrm>
                <a:off x="9276581" y="2055832"/>
                <a:ext cx="231750" cy="219122"/>
                <a:chOff x="9276581" y="2055832"/>
                <a:chExt cx="231750" cy="219122"/>
              </a:xfrm>
            </p:grpSpPr>
            <p:sp>
              <p:nvSpPr>
                <p:cNvPr id="74" name="Rectangle: Rounded Corners 73">
                  <a:extLst>
                    <a:ext uri="{FF2B5EF4-FFF2-40B4-BE49-F238E27FC236}">
                      <a16:creationId xmlns:a16="http://schemas.microsoft.com/office/drawing/2014/main" id="{93672DF7-6AD6-499E-45B0-3F0CC2DE8D72}"/>
                    </a:ext>
                  </a:extLst>
                </p:cNvPr>
                <p:cNvSpPr/>
                <p:nvPr/>
              </p:nvSpPr>
              <p:spPr bwMode="auto">
                <a:xfrm>
                  <a:off x="9276581" y="205583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5" name="Picture 74">
                  <a:extLst>
                    <a:ext uri="{FF2B5EF4-FFF2-40B4-BE49-F238E27FC236}">
                      <a16:creationId xmlns:a16="http://schemas.microsoft.com/office/drawing/2014/main" id="{9F0A77BC-2694-186E-EA59-815DDEED1473}"/>
                    </a:ext>
                  </a:extLst>
                </p:cNvPr>
                <p:cNvPicPr>
                  <a:picLocks noChangeAspect="1"/>
                </p:cNvPicPr>
                <p:nvPr/>
              </p:nvPicPr>
              <p:blipFill>
                <a:blip r:embed="rId7"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074" y="2079998"/>
                  <a:ext cx="164764" cy="170790"/>
                </a:xfrm>
                <a:prstGeom prst="rect">
                  <a:avLst/>
                </a:prstGeom>
              </p:spPr>
            </p:pic>
          </p:grpSp>
        </p:grpSp>
      </p:grpSp>
      <p:pic>
        <p:nvPicPr>
          <p:cNvPr id="76" name="Picture 75">
            <a:extLst>
              <a:ext uri="{FF2B5EF4-FFF2-40B4-BE49-F238E27FC236}">
                <a16:creationId xmlns:a16="http://schemas.microsoft.com/office/drawing/2014/main" id="{B0F82979-1F91-6831-DAB9-75DF5B8DE5E0}"/>
              </a:ext>
              <a:ext uri="{C183D7F6-B498-43B3-948B-1728B52AA6E4}">
                <adec:decorative xmlns:adec="http://schemas.microsoft.com/office/drawing/2017/decorative" val="1"/>
              </a:ext>
            </a:extLst>
          </p:cNvPr>
          <p:cNvPicPr>
            <a:picLocks noChangeAspect="1"/>
          </p:cNvPicPr>
          <p:nvPr/>
        </p:nvPicPr>
        <p:blipFill>
          <a:blip r:embed="rId8"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94426" y="3938588"/>
            <a:ext cx="196060" cy="168360"/>
          </a:xfrm>
          <a:prstGeom prst="rect">
            <a:avLst/>
          </a:prstGeom>
        </p:spPr>
      </p:pic>
      <p:pic>
        <p:nvPicPr>
          <p:cNvPr id="77" name="Picture 76">
            <a:extLst>
              <a:ext uri="{FF2B5EF4-FFF2-40B4-BE49-F238E27FC236}">
                <a16:creationId xmlns:a16="http://schemas.microsoft.com/office/drawing/2014/main" id="{F9123FA1-957C-1F24-48F6-78219B37735C}"/>
              </a:ext>
              <a:ext uri="{C183D7F6-B498-43B3-948B-1728B52AA6E4}">
                <adec:decorative xmlns:adec="http://schemas.microsoft.com/office/drawing/2017/decorative" val="1"/>
              </a:ext>
            </a:extLst>
          </p:cNvPr>
          <p:cNvPicPr>
            <a:picLocks noChangeAspect="1"/>
          </p:cNvPicPr>
          <p:nvPr/>
        </p:nvPicPr>
        <p:blipFill>
          <a:blip r:embed="rId8"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rot="10800000" flipH="1">
            <a:off x="9294426" y="3176588"/>
            <a:ext cx="196060" cy="168360"/>
          </a:xfrm>
          <a:prstGeom prst="rect">
            <a:avLst/>
          </a:prstGeom>
        </p:spPr>
      </p:pic>
      <p:pic>
        <p:nvPicPr>
          <p:cNvPr id="78" name="Picture 77">
            <a:extLst>
              <a:ext uri="{FF2B5EF4-FFF2-40B4-BE49-F238E27FC236}">
                <a16:creationId xmlns:a16="http://schemas.microsoft.com/office/drawing/2014/main" id="{0731474E-97D9-4CB8-0B34-DF06A5AD3AD6}"/>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7039659" y="2998928"/>
            <a:ext cx="568128" cy="216526"/>
          </a:xfrm>
          <a:prstGeom prst="roundRect">
            <a:avLst>
              <a:gd name="adj" fmla="val 1522"/>
            </a:avLst>
          </a:prstGeom>
        </p:spPr>
      </p:pic>
      <p:pic>
        <p:nvPicPr>
          <p:cNvPr id="79" name="Picture 78">
            <a:extLst>
              <a:ext uri="{FF2B5EF4-FFF2-40B4-BE49-F238E27FC236}">
                <a16:creationId xmlns:a16="http://schemas.microsoft.com/office/drawing/2014/main" id="{377F980D-5EF0-2FEA-4F2C-2DEA48060C14}"/>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a:fillRect/>
          </a:stretch>
        </p:blipFill>
        <p:spPr>
          <a:xfrm>
            <a:off x="7034594" y="3344948"/>
            <a:ext cx="1734081" cy="2722477"/>
          </a:xfrm>
          <a:prstGeom prst="rect">
            <a:avLst/>
          </a:prstGeom>
          <a:ln>
            <a:noFill/>
          </a:ln>
        </p:spPr>
      </p:pic>
      <p:sp>
        <p:nvSpPr>
          <p:cNvPr id="37" name="Rectangle: Rounded Corners 36">
            <a:extLst>
              <a:ext uri="{FF2B5EF4-FFF2-40B4-BE49-F238E27FC236}">
                <a16:creationId xmlns:a16="http://schemas.microsoft.com/office/drawing/2014/main" id="{62EACB47-48C7-451E-63EF-EB0851C46E75}"/>
              </a:ext>
              <a:ext uri="{C183D7F6-B498-43B3-948B-1728B52AA6E4}">
                <adec:decorative xmlns:adec="http://schemas.microsoft.com/office/drawing/2017/decorative" val="1"/>
              </a:ext>
            </a:extLst>
          </p:cNvPr>
          <p:cNvSpPr/>
          <p:nvPr/>
        </p:nvSpPr>
        <p:spPr bwMode="auto">
          <a:xfrm>
            <a:off x="7021234" y="3495675"/>
            <a:ext cx="1732241" cy="1628775"/>
          </a:xfrm>
          <a:prstGeom prst="roundRect">
            <a:avLst>
              <a:gd name="adj" fmla="val 2632"/>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9" name="Rectangle: Rounded Corners 38">
            <a:extLst>
              <a:ext uri="{FF2B5EF4-FFF2-40B4-BE49-F238E27FC236}">
                <a16:creationId xmlns:a16="http://schemas.microsoft.com/office/drawing/2014/main" id="{ECD85DFD-C85C-77BE-A95F-1EC71B05F87A}"/>
              </a:ext>
              <a:ext uri="{C183D7F6-B498-43B3-948B-1728B52AA6E4}">
                <adec:decorative xmlns:adec="http://schemas.microsoft.com/office/drawing/2017/decorative" val="1"/>
              </a:ext>
            </a:extLst>
          </p:cNvPr>
          <p:cNvSpPr/>
          <p:nvPr/>
        </p:nvSpPr>
        <p:spPr bwMode="auto">
          <a:xfrm>
            <a:off x="7021231" y="5129443"/>
            <a:ext cx="1732241" cy="19384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4" name="Rectangle: Rounded Corners 53">
            <a:extLst>
              <a:ext uri="{FF2B5EF4-FFF2-40B4-BE49-F238E27FC236}">
                <a16:creationId xmlns:a16="http://schemas.microsoft.com/office/drawing/2014/main" id="{41D1D170-B378-D996-ABC8-853BA49B789D}"/>
              </a:ext>
              <a:ext uri="{C183D7F6-B498-43B3-948B-1728B52AA6E4}">
                <adec:decorative xmlns:adec="http://schemas.microsoft.com/office/drawing/2017/decorative" val="1"/>
              </a:ext>
            </a:extLst>
          </p:cNvPr>
          <p:cNvSpPr/>
          <p:nvPr/>
        </p:nvSpPr>
        <p:spPr bwMode="auto">
          <a:xfrm>
            <a:off x="7021231" y="5513045"/>
            <a:ext cx="1732241" cy="220002"/>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Tree>
    <p:extLst>
      <p:ext uri="{BB962C8B-B14F-4D97-AF65-F5344CB8AC3E}">
        <p14:creationId xmlns:p14="http://schemas.microsoft.com/office/powerpoint/2010/main" val="292569324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ABD6E-C66A-02C1-CC21-E5A62BEE01E2}"/>
              </a:ext>
            </a:extLst>
          </p:cNvPr>
          <p:cNvSpPr>
            <a:spLocks noGrp="1"/>
          </p:cNvSpPr>
          <p:nvPr>
            <p:ph type="title"/>
          </p:nvPr>
        </p:nvSpPr>
        <p:spPr>
          <a:xfrm>
            <a:off x="588261" y="585216"/>
            <a:ext cx="11011601" cy="553998"/>
          </a:xfrm>
        </p:spPr>
        <p:txBody>
          <a:bodyPr/>
          <a:lstStyle/>
          <a:p>
            <a:r>
              <a:rPr lang="en-US"/>
              <a:t>My Chat pane doesn’t look like the picture</a:t>
            </a:r>
          </a:p>
        </p:txBody>
      </p:sp>
      <p:pic>
        <p:nvPicPr>
          <p:cNvPr id="65" name="Picture 64">
            <a:extLst>
              <a:ext uri="{FF2B5EF4-FFF2-40B4-BE49-F238E27FC236}">
                <a16:creationId xmlns:a16="http://schemas.microsoft.com/office/drawing/2014/main" id="{9C5276C7-6F29-2900-7446-247DE5870153}"/>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95015" y="1291772"/>
            <a:ext cx="10998901" cy="5057456"/>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66" name="TextBox 65">
            <a:extLst>
              <a:ext uri="{FF2B5EF4-FFF2-40B4-BE49-F238E27FC236}">
                <a16:creationId xmlns:a16="http://schemas.microsoft.com/office/drawing/2014/main" id="{75AE0803-D472-A87D-8B84-98E19FCC845A}"/>
              </a:ext>
            </a:extLst>
          </p:cNvPr>
          <p:cNvSpPr txBox="1"/>
          <p:nvPr/>
        </p:nvSpPr>
        <p:spPr>
          <a:xfrm>
            <a:off x="753208" y="1421212"/>
            <a:ext cx="10682514" cy="553998"/>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Semibold"/>
                <a:ea typeface="+mn-ea"/>
                <a:cs typeface="+mn-cs"/>
              </a:rPr>
              <a:t>We are squeezing a lot of capabilities into a small space so you may notice the chat pane is highly dynamic depending on its width. Here is what you may experience</a:t>
            </a:r>
          </a:p>
        </p:txBody>
      </p:sp>
      <p:grpSp>
        <p:nvGrpSpPr>
          <p:cNvPr id="67" name="Group 66" descr="Full Copilot Chat UI">
            <a:extLst>
              <a:ext uri="{FF2B5EF4-FFF2-40B4-BE49-F238E27FC236}">
                <a16:creationId xmlns:a16="http://schemas.microsoft.com/office/drawing/2014/main" id="{455C4081-3364-56FC-8581-92E1AA94694B}"/>
              </a:ext>
            </a:extLst>
          </p:cNvPr>
          <p:cNvGrpSpPr/>
          <p:nvPr/>
        </p:nvGrpSpPr>
        <p:grpSpPr>
          <a:xfrm>
            <a:off x="2639511" y="2508464"/>
            <a:ext cx="8800014" cy="442744"/>
            <a:chOff x="2639511" y="2252832"/>
            <a:chExt cx="8800014" cy="442744"/>
          </a:xfrm>
        </p:grpSpPr>
        <p:sp>
          <p:nvSpPr>
            <p:cNvPr id="68" name="Freeform: Shape 32">
              <a:extLst>
                <a:ext uri="{FF2B5EF4-FFF2-40B4-BE49-F238E27FC236}">
                  <a16:creationId xmlns:a16="http://schemas.microsoft.com/office/drawing/2014/main" id="{E32C6D06-1C91-DCDD-7FF7-BD749B177D04}"/>
                </a:ext>
                <a:ext uri="{C183D7F6-B498-43B3-948B-1728B52AA6E4}">
                  <adec:decorative xmlns:adec="http://schemas.microsoft.com/office/drawing/2017/decorative" val="1"/>
                </a:ext>
              </a:extLst>
            </p:cNvPr>
            <p:cNvSpPr>
              <a:spLocks/>
            </p:cNvSpPr>
            <p:nvPr/>
          </p:nvSpPr>
          <p:spPr bwMode="auto">
            <a:xfrm>
              <a:off x="2657475" y="22528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69" name="Picture 68">
              <a:extLst>
                <a:ext uri="{FF2B5EF4-FFF2-40B4-BE49-F238E27FC236}">
                  <a16:creationId xmlns:a16="http://schemas.microsoft.com/office/drawing/2014/main" id="{EE5F0157-632A-BAF2-84F5-C04EB91EF5F7}"/>
                </a:ext>
              </a:extLst>
            </p:cNvPr>
            <p:cNvPicPr>
              <a:picLocks noChangeAspect="1"/>
            </p:cNvPicPr>
            <p:nvPr/>
          </p:nvPicPr>
          <p:blipFill>
            <a:blip r:embed="rId5">
              <a:clrChange>
                <a:clrFrom>
                  <a:srgbClr val="FAFAFA"/>
                </a:clrFrom>
                <a:clrTo>
                  <a:srgbClr val="FAFAFA">
                    <a:alpha val="0"/>
                  </a:srgbClr>
                </a:clrTo>
              </a:clrChange>
            </a:blip>
            <a:stretch>
              <a:fillRect/>
            </a:stretch>
          </p:blipFill>
          <p:spPr>
            <a:xfrm>
              <a:off x="2639511" y="2271675"/>
              <a:ext cx="7213150" cy="405058"/>
            </a:xfrm>
            <a:prstGeom prst="rect">
              <a:avLst/>
            </a:prstGeom>
            <a:ln>
              <a:noFill/>
            </a:ln>
          </p:spPr>
        </p:pic>
      </p:grpSp>
      <p:grpSp>
        <p:nvGrpSpPr>
          <p:cNvPr id="70" name="Group 69" descr="Partial Copilot Chat UI">
            <a:extLst>
              <a:ext uri="{FF2B5EF4-FFF2-40B4-BE49-F238E27FC236}">
                <a16:creationId xmlns:a16="http://schemas.microsoft.com/office/drawing/2014/main" id="{5CE2B0A5-224B-5444-F773-839481125F43}"/>
              </a:ext>
            </a:extLst>
          </p:cNvPr>
          <p:cNvGrpSpPr/>
          <p:nvPr/>
        </p:nvGrpSpPr>
        <p:grpSpPr>
          <a:xfrm>
            <a:off x="2639510" y="3496606"/>
            <a:ext cx="8800015" cy="442744"/>
            <a:chOff x="2639510" y="3052932"/>
            <a:chExt cx="8800015" cy="442744"/>
          </a:xfrm>
        </p:grpSpPr>
        <p:sp>
          <p:nvSpPr>
            <p:cNvPr id="71" name="Freeform: Shape 32">
              <a:extLst>
                <a:ext uri="{FF2B5EF4-FFF2-40B4-BE49-F238E27FC236}">
                  <a16:creationId xmlns:a16="http://schemas.microsoft.com/office/drawing/2014/main" id="{A3A60AFA-D18C-C842-E57D-604611566D44}"/>
                </a:ext>
                <a:ext uri="{C183D7F6-B498-43B3-948B-1728B52AA6E4}">
                  <adec:decorative xmlns:adec="http://schemas.microsoft.com/office/drawing/2017/decorative" val="1"/>
                </a:ext>
              </a:extLst>
            </p:cNvPr>
            <p:cNvSpPr>
              <a:spLocks/>
            </p:cNvSpPr>
            <p:nvPr/>
          </p:nvSpPr>
          <p:spPr bwMode="auto">
            <a:xfrm>
              <a:off x="2657475" y="30529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72" name="Picture 71">
              <a:extLst>
                <a:ext uri="{FF2B5EF4-FFF2-40B4-BE49-F238E27FC236}">
                  <a16:creationId xmlns:a16="http://schemas.microsoft.com/office/drawing/2014/main" id="{C40F98AF-39AA-670C-FBB3-A486DBB9A77E}"/>
                </a:ext>
              </a:extLst>
            </p:cNvPr>
            <p:cNvPicPr>
              <a:picLocks noChangeAspect="1"/>
            </p:cNvPicPr>
            <p:nvPr/>
          </p:nvPicPr>
          <p:blipFill>
            <a:blip r:embed="rId6">
              <a:clrChange>
                <a:clrFrom>
                  <a:srgbClr val="FAFAFA"/>
                </a:clrFrom>
                <a:clrTo>
                  <a:srgbClr val="FAFAFA">
                    <a:alpha val="0"/>
                  </a:srgbClr>
                </a:clrTo>
              </a:clrChange>
            </a:blip>
            <a:stretch>
              <a:fillRect/>
            </a:stretch>
          </p:blipFill>
          <p:spPr>
            <a:xfrm>
              <a:off x="2639510" y="3063144"/>
              <a:ext cx="6453054" cy="422320"/>
            </a:xfrm>
            <a:prstGeom prst="rect">
              <a:avLst/>
            </a:prstGeom>
            <a:ln>
              <a:noFill/>
            </a:ln>
          </p:spPr>
        </p:pic>
      </p:grpSp>
      <p:sp>
        <p:nvSpPr>
          <p:cNvPr id="73" name="Title 1">
            <a:extLst>
              <a:ext uri="{FF2B5EF4-FFF2-40B4-BE49-F238E27FC236}">
                <a16:creationId xmlns:a16="http://schemas.microsoft.com/office/drawing/2014/main" id="{05417FDB-2F44-E318-4E22-89A9130E87E6}"/>
              </a:ext>
            </a:extLst>
          </p:cNvPr>
          <p:cNvSpPr txBox="1">
            <a:spLocks/>
          </p:cNvSpPr>
          <p:nvPr/>
        </p:nvSpPr>
        <p:spPr>
          <a:xfrm>
            <a:off x="2288380" y="2285914"/>
            <a:ext cx="994569"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Navigation panel</a:t>
            </a:r>
          </a:p>
        </p:txBody>
      </p:sp>
      <p:sp>
        <p:nvSpPr>
          <p:cNvPr id="74" name="Title 1">
            <a:extLst>
              <a:ext uri="{FF2B5EF4-FFF2-40B4-BE49-F238E27FC236}">
                <a16:creationId xmlns:a16="http://schemas.microsoft.com/office/drawing/2014/main" id="{A21525B8-73EC-B94A-A7DF-FDDE5A004765}"/>
              </a:ext>
            </a:extLst>
          </p:cNvPr>
          <p:cNvSpPr txBox="1">
            <a:spLocks/>
          </p:cNvSpPr>
          <p:nvPr/>
        </p:nvSpPr>
        <p:spPr>
          <a:xfrm>
            <a:off x="3590926" y="2285914"/>
            <a:ext cx="619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Chat title</a:t>
            </a:r>
          </a:p>
        </p:txBody>
      </p:sp>
      <p:sp>
        <p:nvSpPr>
          <p:cNvPr id="75" name="Title 1">
            <a:extLst>
              <a:ext uri="{FF2B5EF4-FFF2-40B4-BE49-F238E27FC236}">
                <a16:creationId xmlns:a16="http://schemas.microsoft.com/office/drawing/2014/main" id="{F7A6C673-5F5E-C012-0137-F687F0E42E4B}"/>
              </a:ext>
            </a:extLst>
          </p:cNvPr>
          <p:cNvSpPr txBox="1">
            <a:spLocks/>
          </p:cNvSpPr>
          <p:nvPr/>
        </p:nvSpPr>
        <p:spPr>
          <a:xfrm>
            <a:off x="7205663" y="2285914"/>
            <a:ext cx="1836737"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New chat with temporary option</a:t>
            </a:r>
          </a:p>
        </p:txBody>
      </p:sp>
      <p:sp>
        <p:nvSpPr>
          <p:cNvPr id="76" name="Title 1">
            <a:extLst>
              <a:ext uri="{FF2B5EF4-FFF2-40B4-BE49-F238E27FC236}">
                <a16:creationId xmlns:a16="http://schemas.microsoft.com/office/drawing/2014/main" id="{52614826-C0B5-89A8-7906-21A4F0A2B2F7}"/>
              </a:ext>
            </a:extLst>
          </p:cNvPr>
          <p:cNvSpPr txBox="1">
            <a:spLocks/>
          </p:cNvSpPr>
          <p:nvPr/>
        </p:nvSpPr>
        <p:spPr>
          <a:xfrm>
            <a:off x="9274175" y="2285914"/>
            <a:ext cx="876300"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More options</a:t>
            </a:r>
          </a:p>
        </p:txBody>
      </p:sp>
      <p:sp>
        <p:nvSpPr>
          <p:cNvPr id="77" name="Title 1">
            <a:extLst>
              <a:ext uri="{FF2B5EF4-FFF2-40B4-BE49-F238E27FC236}">
                <a16:creationId xmlns:a16="http://schemas.microsoft.com/office/drawing/2014/main" id="{EEDDBFD7-2882-98EF-8BFE-CBE66C3C0840}"/>
              </a:ext>
            </a:extLst>
          </p:cNvPr>
          <p:cNvSpPr txBox="1">
            <a:spLocks/>
          </p:cNvSpPr>
          <p:nvPr/>
        </p:nvSpPr>
        <p:spPr>
          <a:xfrm>
            <a:off x="7358063" y="3057439"/>
            <a:ext cx="1981201"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Enterprise data protection shield</a:t>
            </a:r>
          </a:p>
        </p:txBody>
      </p:sp>
      <p:sp>
        <p:nvSpPr>
          <p:cNvPr id="78" name="Title 1">
            <a:extLst>
              <a:ext uri="{FF2B5EF4-FFF2-40B4-BE49-F238E27FC236}">
                <a16:creationId xmlns:a16="http://schemas.microsoft.com/office/drawing/2014/main" id="{968AC0D3-8103-28A2-5D80-63838D00A0E5}"/>
              </a:ext>
            </a:extLst>
          </p:cNvPr>
          <p:cNvSpPr txBox="1">
            <a:spLocks/>
          </p:cNvSpPr>
          <p:nvPr/>
        </p:nvSpPr>
        <p:spPr>
          <a:xfrm>
            <a:off x="9645649" y="3057439"/>
            <a:ext cx="71437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Close chat</a:t>
            </a:r>
          </a:p>
        </p:txBody>
      </p:sp>
      <p:sp>
        <p:nvSpPr>
          <p:cNvPr id="79" name="Rectangle: Rounded Corners 78">
            <a:extLst>
              <a:ext uri="{FF2B5EF4-FFF2-40B4-BE49-F238E27FC236}">
                <a16:creationId xmlns:a16="http://schemas.microsoft.com/office/drawing/2014/main" id="{803C4BA9-5C36-76DA-021D-1CFE80224FFF}"/>
              </a:ext>
              <a:ext uri="{C183D7F6-B498-43B3-948B-1728B52AA6E4}">
                <adec:decorative xmlns:adec="http://schemas.microsoft.com/office/drawing/2017/decorative" val="1"/>
              </a:ext>
            </a:extLst>
          </p:cNvPr>
          <p:cNvSpPr/>
          <p:nvPr/>
        </p:nvSpPr>
        <p:spPr bwMode="auto">
          <a:xfrm>
            <a:off x="3252788" y="3565725"/>
            <a:ext cx="1882475"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0" name="Title 1">
            <a:extLst>
              <a:ext uri="{FF2B5EF4-FFF2-40B4-BE49-F238E27FC236}">
                <a16:creationId xmlns:a16="http://schemas.microsoft.com/office/drawing/2014/main" id="{0D477C35-054E-57E2-422D-9884BF4661DB}"/>
              </a:ext>
            </a:extLst>
          </p:cNvPr>
          <p:cNvSpPr txBox="1">
            <a:spLocks/>
          </p:cNvSpPr>
          <p:nvPr/>
        </p:nvSpPr>
        <p:spPr>
          <a:xfrm>
            <a:off x="3400426" y="3274138"/>
            <a:ext cx="1000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Remove chat title</a:t>
            </a:r>
          </a:p>
        </p:txBody>
      </p:sp>
      <p:sp>
        <p:nvSpPr>
          <p:cNvPr id="81" name="Title 1">
            <a:extLst>
              <a:ext uri="{FF2B5EF4-FFF2-40B4-BE49-F238E27FC236}">
                <a16:creationId xmlns:a16="http://schemas.microsoft.com/office/drawing/2014/main" id="{54DF691F-A097-8E88-A086-BA3EF78121AB}"/>
              </a:ext>
            </a:extLst>
          </p:cNvPr>
          <p:cNvSpPr txBox="1">
            <a:spLocks/>
          </p:cNvSpPr>
          <p:nvPr/>
        </p:nvSpPr>
        <p:spPr>
          <a:xfrm>
            <a:off x="2962275" y="4262280"/>
            <a:ext cx="415480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the Enterprise Data Protection shield next to Navigation panel icon</a:t>
            </a:r>
          </a:p>
        </p:txBody>
      </p:sp>
      <p:grpSp>
        <p:nvGrpSpPr>
          <p:cNvPr id="82" name="Group 81" descr="Partial Copilot Chat UI">
            <a:extLst>
              <a:ext uri="{FF2B5EF4-FFF2-40B4-BE49-F238E27FC236}">
                <a16:creationId xmlns:a16="http://schemas.microsoft.com/office/drawing/2014/main" id="{A74AF5D4-7096-F359-7AB8-48DCAACEEF5B}"/>
              </a:ext>
            </a:extLst>
          </p:cNvPr>
          <p:cNvGrpSpPr/>
          <p:nvPr/>
        </p:nvGrpSpPr>
        <p:grpSpPr>
          <a:xfrm>
            <a:off x="2639510" y="4484748"/>
            <a:ext cx="8800015" cy="442744"/>
            <a:chOff x="2639510" y="4128328"/>
            <a:chExt cx="8800015" cy="442744"/>
          </a:xfrm>
        </p:grpSpPr>
        <p:grpSp>
          <p:nvGrpSpPr>
            <p:cNvPr id="83" name="Group 82">
              <a:extLst>
                <a:ext uri="{FF2B5EF4-FFF2-40B4-BE49-F238E27FC236}">
                  <a16:creationId xmlns:a16="http://schemas.microsoft.com/office/drawing/2014/main" id="{AC3C261A-9D17-E4ED-9341-8408D73AE4D9}"/>
                </a:ext>
              </a:extLst>
            </p:cNvPr>
            <p:cNvGrpSpPr/>
            <p:nvPr/>
          </p:nvGrpSpPr>
          <p:grpSpPr>
            <a:xfrm>
              <a:off x="2639510" y="4128328"/>
              <a:ext cx="8800015" cy="442744"/>
              <a:chOff x="2639510" y="3853032"/>
              <a:chExt cx="8800015" cy="442744"/>
            </a:xfrm>
          </p:grpSpPr>
          <p:sp>
            <p:nvSpPr>
              <p:cNvPr id="85" name="Freeform: Shape 32">
                <a:extLst>
                  <a:ext uri="{FF2B5EF4-FFF2-40B4-BE49-F238E27FC236}">
                    <a16:creationId xmlns:a16="http://schemas.microsoft.com/office/drawing/2014/main" id="{72D70592-1402-F538-4E2A-2B3ED69AF29B}"/>
                  </a:ext>
                  <a:ext uri="{C183D7F6-B498-43B3-948B-1728B52AA6E4}">
                    <adec:decorative xmlns:adec="http://schemas.microsoft.com/office/drawing/2017/decorative" val="1"/>
                  </a:ext>
                </a:extLst>
              </p:cNvPr>
              <p:cNvSpPr>
                <a:spLocks/>
              </p:cNvSpPr>
              <p:nvPr/>
            </p:nvSpPr>
            <p:spPr bwMode="auto">
              <a:xfrm>
                <a:off x="2657475" y="38530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86" name="Picture 85">
                <a:extLst>
                  <a:ext uri="{FF2B5EF4-FFF2-40B4-BE49-F238E27FC236}">
                    <a16:creationId xmlns:a16="http://schemas.microsoft.com/office/drawing/2014/main" id="{2F96C643-A368-2E9C-07C6-80D0870863DB}"/>
                  </a:ext>
                </a:extLst>
              </p:cNvPr>
              <p:cNvPicPr>
                <a:picLocks noChangeAspect="1"/>
              </p:cNvPicPr>
              <p:nvPr/>
            </p:nvPicPr>
            <p:blipFill>
              <a:blip r:embed="rId7">
                <a:clrChange>
                  <a:clrFrom>
                    <a:srgbClr val="FAFAFA"/>
                  </a:clrFrom>
                  <a:clrTo>
                    <a:srgbClr val="FAFAFA">
                      <a:alpha val="0"/>
                    </a:srgbClr>
                  </a:clrTo>
                </a:clrChange>
              </a:blip>
              <a:stretch>
                <a:fillRect/>
              </a:stretch>
            </p:blipFill>
            <p:spPr>
              <a:xfrm>
                <a:off x="2639510" y="3868042"/>
                <a:ext cx="5548841" cy="412724"/>
              </a:xfrm>
              <a:prstGeom prst="rect">
                <a:avLst/>
              </a:prstGeom>
              <a:ln>
                <a:noFill/>
              </a:ln>
            </p:spPr>
          </p:pic>
        </p:grpSp>
        <p:sp>
          <p:nvSpPr>
            <p:cNvPr id="84" name="Rectangle: Rounded Corners 83">
              <a:extLst>
                <a:ext uri="{FF2B5EF4-FFF2-40B4-BE49-F238E27FC236}">
                  <a16:creationId xmlns:a16="http://schemas.microsoft.com/office/drawing/2014/main" id="{93A0048C-A1C3-C55F-AC96-E17A829F8AC9}"/>
                </a:ext>
              </a:extLst>
            </p:cNvPr>
            <p:cNvSpPr/>
            <p:nvPr/>
          </p:nvSpPr>
          <p:spPr bwMode="auto">
            <a:xfrm>
              <a:off x="3233738" y="4197447"/>
              <a:ext cx="247651"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87" name="Group 86" descr="Minimum Copilot Chat UI">
            <a:extLst>
              <a:ext uri="{FF2B5EF4-FFF2-40B4-BE49-F238E27FC236}">
                <a16:creationId xmlns:a16="http://schemas.microsoft.com/office/drawing/2014/main" id="{C84C630D-A8CF-6D96-66EF-F748D2A8A2F5}"/>
              </a:ext>
            </a:extLst>
          </p:cNvPr>
          <p:cNvGrpSpPr/>
          <p:nvPr/>
        </p:nvGrpSpPr>
        <p:grpSpPr>
          <a:xfrm>
            <a:off x="2639510" y="5472891"/>
            <a:ext cx="8800015" cy="442744"/>
            <a:chOff x="2639510" y="5748194"/>
            <a:chExt cx="8800015" cy="442744"/>
          </a:xfrm>
        </p:grpSpPr>
        <p:grpSp>
          <p:nvGrpSpPr>
            <p:cNvPr id="88" name="Group 87">
              <a:extLst>
                <a:ext uri="{FF2B5EF4-FFF2-40B4-BE49-F238E27FC236}">
                  <a16:creationId xmlns:a16="http://schemas.microsoft.com/office/drawing/2014/main" id="{B943EAA6-F331-7CCF-8AB3-F140EB9843BC}"/>
                </a:ext>
              </a:extLst>
            </p:cNvPr>
            <p:cNvGrpSpPr/>
            <p:nvPr/>
          </p:nvGrpSpPr>
          <p:grpSpPr>
            <a:xfrm>
              <a:off x="2639510" y="5748194"/>
              <a:ext cx="8800015" cy="442744"/>
              <a:chOff x="2639510" y="5453232"/>
              <a:chExt cx="8800015" cy="442744"/>
            </a:xfrm>
          </p:grpSpPr>
          <p:sp>
            <p:nvSpPr>
              <p:cNvPr id="90" name="Freeform: Shape 32">
                <a:extLst>
                  <a:ext uri="{FF2B5EF4-FFF2-40B4-BE49-F238E27FC236}">
                    <a16:creationId xmlns:a16="http://schemas.microsoft.com/office/drawing/2014/main" id="{5AFEDA3C-3092-D61C-E812-CD69221509DA}"/>
                  </a:ext>
                  <a:ext uri="{C183D7F6-B498-43B3-948B-1728B52AA6E4}">
                    <adec:decorative xmlns:adec="http://schemas.microsoft.com/office/drawing/2017/decorative" val="1"/>
                  </a:ext>
                </a:extLst>
              </p:cNvPr>
              <p:cNvSpPr>
                <a:spLocks/>
              </p:cNvSpPr>
              <p:nvPr/>
            </p:nvSpPr>
            <p:spPr bwMode="auto">
              <a:xfrm>
                <a:off x="2657475" y="54532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91" name="Picture 90">
                <a:extLst>
                  <a:ext uri="{FF2B5EF4-FFF2-40B4-BE49-F238E27FC236}">
                    <a16:creationId xmlns:a16="http://schemas.microsoft.com/office/drawing/2014/main" id="{BEB010D9-C70D-4A01-CB4C-4205802BC051}"/>
                  </a:ext>
                </a:extLst>
              </p:cNvPr>
              <p:cNvPicPr>
                <a:picLocks noChangeAspect="1"/>
              </p:cNvPicPr>
              <p:nvPr/>
            </p:nvPicPr>
            <p:blipFill>
              <a:blip r:embed="rId8">
                <a:clrChange>
                  <a:clrFrom>
                    <a:srgbClr val="FAFAFA"/>
                  </a:clrFrom>
                  <a:clrTo>
                    <a:srgbClr val="FAFAFA">
                      <a:alpha val="0"/>
                    </a:srgbClr>
                  </a:clrTo>
                </a:clrChange>
              </a:blip>
              <a:stretch>
                <a:fillRect/>
              </a:stretch>
            </p:blipFill>
            <p:spPr>
              <a:xfrm>
                <a:off x="2639510" y="5468242"/>
                <a:ext cx="2898238" cy="412724"/>
              </a:xfrm>
              <a:prstGeom prst="rect">
                <a:avLst/>
              </a:prstGeom>
              <a:ln>
                <a:noFill/>
              </a:ln>
            </p:spPr>
          </p:pic>
        </p:grpSp>
        <p:sp>
          <p:nvSpPr>
            <p:cNvPr id="89" name="Rectangle: Rounded Corners 88">
              <a:extLst>
                <a:ext uri="{FF2B5EF4-FFF2-40B4-BE49-F238E27FC236}">
                  <a16:creationId xmlns:a16="http://schemas.microsoft.com/office/drawing/2014/main" id="{AA5BEA8F-610A-2523-B906-4E15586F941F}"/>
                </a:ext>
              </a:extLst>
            </p:cNvPr>
            <p:cNvSpPr/>
            <p:nvPr/>
          </p:nvSpPr>
          <p:spPr bwMode="auto">
            <a:xfrm>
              <a:off x="4410075" y="5836363"/>
              <a:ext cx="390526"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92" name="Title 1">
            <a:extLst>
              <a:ext uri="{FF2B5EF4-FFF2-40B4-BE49-F238E27FC236}">
                <a16:creationId xmlns:a16="http://schemas.microsoft.com/office/drawing/2014/main" id="{420647D3-D81B-DFF8-A3CF-CB3AC9C92946}"/>
              </a:ext>
            </a:extLst>
          </p:cNvPr>
          <p:cNvSpPr txBox="1">
            <a:spLocks/>
          </p:cNvSpPr>
          <p:nvPr/>
        </p:nvSpPr>
        <p:spPr>
          <a:xfrm>
            <a:off x="2962275" y="5250423"/>
            <a:ext cx="3662363"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temporary chat option to more options</a:t>
            </a:r>
          </a:p>
        </p:txBody>
      </p:sp>
      <p:sp>
        <p:nvSpPr>
          <p:cNvPr id="93" name="Title 1">
            <a:extLst>
              <a:ext uri="{FF2B5EF4-FFF2-40B4-BE49-F238E27FC236}">
                <a16:creationId xmlns:a16="http://schemas.microsoft.com/office/drawing/2014/main" id="{F9263F7B-E8C7-190C-EABD-E7C64352AAE5}"/>
              </a:ext>
            </a:extLst>
          </p:cNvPr>
          <p:cNvSpPr txBox="1">
            <a:spLocks/>
          </p:cNvSpPr>
          <p:nvPr/>
        </p:nvSpPr>
        <p:spPr>
          <a:xfrm>
            <a:off x="750962" y="2590800"/>
            <a:ext cx="753988"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Full width</a:t>
            </a:r>
          </a:p>
        </p:txBody>
      </p:sp>
      <p:sp>
        <p:nvSpPr>
          <p:cNvPr id="94" name="Title 1">
            <a:extLst>
              <a:ext uri="{FF2B5EF4-FFF2-40B4-BE49-F238E27FC236}">
                <a16:creationId xmlns:a16="http://schemas.microsoft.com/office/drawing/2014/main" id="{1A07DA6F-A596-7772-9EEB-9BFE865FB415}"/>
              </a:ext>
            </a:extLst>
          </p:cNvPr>
          <p:cNvSpPr txBox="1">
            <a:spLocks/>
          </p:cNvSpPr>
          <p:nvPr/>
        </p:nvSpPr>
        <p:spPr>
          <a:xfrm>
            <a:off x="666750" y="5989237"/>
            <a:ext cx="838200"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Min width</a:t>
            </a:r>
          </a:p>
        </p:txBody>
      </p:sp>
      <p:sp>
        <p:nvSpPr>
          <p:cNvPr id="95" name="Arrow: Up 94">
            <a:extLst>
              <a:ext uri="{FF2B5EF4-FFF2-40B4-BE49-F238E27FC236}">
                <a16:creationId xmlns:a16="http://schemas.microsoft.com/office/drawing/2014/main" id="{C230678C-5F4E-731F-ABCA-4E62BD5F30B5}"/>
              </a:ext>
              <a:ext uri="{C183D7F6-B498-43B3-948B-1728B52AA6E4}">
                <adec:decorative xmlns:adec="http://schemas.microsoft.com/office/drawing/2017/decorative" val="1"/>
              </a:ext>
            </a:extLst>
          </p:cNvPr>
          <p:cNvSpPr/>
          <p:nvPr/>
        </p:nvSpPr>
        <p:spPr bwMode="auto">
          <a:xfrm>
            <a:off x="1609725" y="2133600"/>
            <a:ext cx="571923" cy="4215628"/>
          </a:xfrm>
          <a:prstGeom prst="upArrow">
            <a:avLst/>
          </a:prstGeom>
          <a:gradFill flip="none" rotWithShape="1">
            <a:gsLst>
              <a:gs pos="100000">
                <a:srgbClr val="0078D4"/>
              </a:gs>
              <a:gs pos="29000">
                <a:srgbClr val="8661C5"/>
              </a:gs>
              <a:gs pos="0">
                <a:srgbClr val="C03BC4"/>
              </a:gs>
            </a:gsLst>
            <a:path path="circle">
              <a:fillToRect t="100000" r="100000"/>
            </a:path>
            <a:tileRect l="-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err="1">
              <a:ln>
                <a:noFill/>
              </a:ln>
              <a:solidFill>
                <a:srgbClr val="FFFFFF"/>
              </a:solidFill>
              <a:effectLst/>
              <a:uLnTx/>
              <a:uFillTx/>
              <a:latin typeface="Segoe UI Semibold"/>
              <a:ea typeface="+mn-ea"/>
              <a:cs typeface="Segoe UI" panose="020B0502040204020203" pitchFamily="34" charset="0"/>
            </a:endParaRPr>
          </a:p>
        </p:txBody>
      </p:sp>
      <p:cxnSp>
        <p:nvCxnSpPr>
          <p:cNvPr id="96" name="Straight Connector 95">
            <a:extLst>
              <a:ext uri="{FF2B5EF4-FFF2-40B4-BE49-F238E27FC236}">
                <a16:creationId xmlns:a16="http://schemas.microsoft.com/office/drawing/2014/main" id="{71E9BCE0-AF56-5C74-0D91-587752339569}"/>
              </a:ext>
              <a:ext uri="{C183D7F6-B498-43B3-948B-1728B52AA6E4}">
                <adec:decorative xmlns:adec="http://schemas.microsoft.com/office/drawing/2017/decorative" val="1"/>
              </a:ext>
            </a:extLst>
          </p:cNvPr>
          <p:cNvCxnSpPr>
            <a:cxnSpLocks/>
          </p:cNvCxnSpPr>
          <p:nvPr/>
        </p:nvCxnSpPr>
        <p:spPr>
          <a:xfrm>
            <a:off x="1623102" y="2514600"/>
            <a:ext cx="0" cy="3762375"/>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97" name="Rectangle 96">
            <a:extLst>
              <a:ext uri="{FF2B5EF4-FFF2-40B4-BE49-F238E27FC236}">
                <a16:creationId xmlns:a16="http://schemas.microsoft.com/office/drawing/2014/main" id="{7B66DB2A-95F8-4297-F21B-471506F87B1B}"/>
              </a:ext>
              <a:ext uri="{C183D7F6-B498-43B3-948B-1728B52AA6E4}">
                <adec:decorative xmlns:adec="http://schemas.microsoft.com/office/drawing/2017/decorative" val="1"/>
              </a:ext>
            </a:extLst>
          </p:cNvPr>
          <p:cNvSpPr/>
          <p:nvPr/>
        </p:nvSpPr>
        <p:spPr bwMode="auto">
          <a:xfrm>
            <a:off x="5248275" y="3549727"/>
            <a:ext cx="1335882"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Rectangle 97">
            <a:extLst>
              <a:ext uri="{FF2B5EF4-FFF2-40B4-BE49-F238E27FC236}">
                <a16:creationId xmlns:a16="http://schemas.microsoft.com/office/drawing/2014/main" id="{AD0F7D78-FA40-8158-8BA7-1CD6B93DD58E}"/>
              </a:ext>
              <a:ext uri="{C183D7F6-B498-43B3-948B-1728B52AA6E4}">
                <adec:decorative xmlns:adec="http://schemas.microsoft.com/office/drawing/2017/decorative" val="1"/>
              </a:ext>
            </a:extLst>
          </p:cNvPr>
          <p:cNvSpPr/>
          <p:nvPr/>
        </p:nvSpPr>
        <p:spPr bwMode="auto">
          <a:xfrm>
            <a:off x="5730875" y="2552777"/>
            <a:ext cx="1335882"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9" name="Rectangle 98">
            <a:extLst>
              <a:ext uri="{FF2B5EF4-FFF2-40B4-BE49-F238E27FC236}">
                <a16:creationId xmlns:a16="http://schemas.microsoft.com/office/drawing/2014/main" id="{9982CA9E-A973-385C-4DAE-0741112AE626}"/>
              </a:ext>
              <a:ext uri="{C183D7F6-B498-43B3-948B-1728B52AA6E4}">
                <adec:decorative xmlns:adec="http://schemas.microsoft.com/office/drawing/2017/decorative" val="1"/>
              </a:ext>
            </a:extLst>
          </p:cNvPr>
          <p:cNvSpPr/>
          <p:nvPr/>
        </p:nvSpPr>
        <p:spPr bwMode="auto">
          <a:xfrm>
            <a:off x="4749800" y="4543502"/>
            <a:ext cx="1555750"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0" name="Rectangle 99">
            <a:extLst>
              <a:ext uri="{FF2B5EF4-FFF2-40B4-BE49-F238E27FC236}">
                <a16:creationId xmlns:a16="http://schemas.microsoft.com/office/drawing/2014/main" id="{605EBEB9-3801-AA52-D65C-A6CB3009837F}"/>
              </a:ext>
              <a:ext uri="{C183D7F6-B498-43B3-948B-1728B52AA6E4}">
                <adec:decorative xmlns:adec="http://schemas.microsoft.com/office/drawing/2017/decorative" val="1"/>
              </a:ext>
            </a:extLst>
          </p:cNvPr>
          <p:cNvSpPr/>
          <p:nvPr/>
        </p:nvSpPr>
        <p:spPr bwMode="auto">
          <a:xfrm>
            <a:off x="3543935" y="5500688"/>
            <a:ext cx="789940" cy="402431"/>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91394058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9E325-CB3C-775A-D06C-A38376D87E5D}"/>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2757F713-F3EC-55DA-0977-1718C6F1DBE0}"/>
              </a:ext>
            </a:extLst>
          </p:cNvPr>
          <p:cNvSpPr>
            <a:spLocks noGrp="1"/>
          </p:cNvSpPr>
          <p:nvPr>
            <p:ph type="title"/>
          </p:nvPr>
        </p:nvSpPr>
        <p:spPr>
          <a:xfrm>
            <a:off x="0" y="-800100"/>
            <a:ext cx="11011601" cy="553998"/>
          </a:xfrm>
        </p:spPr>
        <p:txBody>
          <a:bodyPr/>
          <a:lstStyle/>
          <a:p>
            <a:r>
              <a:rPr lang="en-US"/>
              <a:t>PPT demo – ask a question about the file</a:t>
            </a:r>
          </a:p>
        </p:txBody>
      </p:sp>
      <p:pic>
        <p:nvPicPr>
          <p:cNvPr id="8" name="1190-PPTFree" descr="Copilot Chat UI">
            <a:hlinkClick r:id="" action="ppaction://media"/>
            <a:extLst>
              <a:ext uri="{FF2B5EF4-FFF2-40B4-BE49-F238E27FC236}">
                <a16:creationId xmlns:a16="http://schemas.microsoft.com/office/drawing/2014/main" id="{CD839E85-674A-A117-05D7-5EA2FFE543C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3776819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54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6B52A-D2A0-E5ED-16AF-E31187386047}"/>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088A584-7051-FF6B-C770-3B88CF115964}"/>
              </a:ext>
            </a:extLst>
          </p:cNvPr>
          <p:cNvSpPr>
            <a:spLocks noGrp="1"/>
          </p:cNvSpPr>
          <p:nvPr>
            <p:ph type="title"/>
          </p:nvPr>
        </p:nvSpPr>
        <p:spPr>
          <a:xfrm>
            <a:off x="0" y="-800100"/>
            <a:ext cx="11011601" cy="553998"/>
          </a:xfrm>
        </p:spPr>
        <p:txBody>
          <a:bodyPr/>
          <a:lstStyle/>
          <a:p>
            <a:r>
              <a:rPr lang="en-US"/>
              <a:t>PPT demo – create an image</a:t>
            </a:r>
          </a:p>
        </p:txBody>
      </p:sp>
      <p:pic>
        <p:nvPicPr>
          <p:cNvPr id="2" name="1190-PPTFree2" descr="Copilot Chat UI">
            <a:hlinkClick r:id="" action="ppaction://media"/>
            <a:extLst>
              <a:ext uri="{FF2B5EF4-FFF2-40B4-BE49-F238E27FC236}">
                <a16:creationId xmlns:a16="http://schemas.microsoft.com/office/drawing/2014/main" id="{30FD9125-0070-1F5E-E487-D042659E673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42413233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9FD29-6BCF-316B-9D34-8A8C14640119}"/>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9C08A4DB-D1B2-673C-D6E5-5FBCBA42AB09}"/>
              </a:ext>
            </a:extLst>
          </p:cNvPr>
          <p:cNvSpPr>
            <a:spLocks noGrp="1"/>
          </p:cNvSpPr>
          <p:nvPr>
            <p:ph type="title"/>
          </p:nvPr>
        </p:nvSpPr>
        <p:spPr>
          <a:xfrm>
            <a:off x="0" y="-800100"/>
            <a:ext cx="11011601" cy="553998"/>
          </a:xfrm>
        </p:spPr>
        <p:txBody>
          <a:bodyPr/>
          <a:lstStyle/>
          <a:p>
            <a:r>
              <a:rPr lang="en-US"/>
              <a:t>PPT demo – reference another file</a:t>
            </a:r>
          </a:p>
        </p:txBody>
      </p:sp>
      <p:pic>
        <p:nvPicPr>
          <p:cNvPr id="3" name="1190-PPTFreeCIQ" descr="Copilot Chat UI">
            <a:hlinkClick r:id="" action="ppaction://media"/>
            <a:extLst>
              <a:ext uri="{FF2B5EF4-FFF2-40B4-BE49-F238E27FC236}">
                <a16:creationId xmlns:a16="http://schemas.microsoft.com/office/drawing/2014/main" id="{377DF310-793F-E34D-6BE0-01FB3E124A6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69381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19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LengthInSeconds xmlns="324d2b90-11f2-4fdf-990a-54fa46247cf8" xsi:nil="true"/>
    <SharedWithUsers xmlns="b817b00b-f121-400f-976b-40959b1c7d14">
      <UserInfo>
        <DisplayName>Everyone</DisplayName>
        <AccountId>10</AccountId>
        <AccountType/>
      </UserInfo>
      <UserInfo>
        <DisplayName>Ryan Barr</DisplayName>
        <AccountId>1060</AccountId>
        <AccountType/>
      </UserInfo>
      <UserInfo>
        <DisplayName>Leslie McBride (SYNAXIS CORPORATION)</DisplayName>
        <AccountId>1763</AccountId>
        <AccountType/>
      </UserInfo>
      <UserInfo>
        <DisplayName>Luka Perne</DisplayName>
        <AccountId>1727</AccountId>
        <AccountType/>
      </UserInfo>
      <UserInfo>
        <DisplayName>Preethy Krishnamurthy</DisplayName>
        <AccountId>4378</AccountId>
        <AccountType/>
      </UserInfo>
      <UserInfo>
        <DisplayName>Steve Ede</DisplayName>
        <AccountId>4385</AccountId>
        <AccountType/>
      </UserInfo>
      <UserInfo>
        <DisplayName>Alex East</DisplayName>
        <AccountId>4408</AccountId>
        <AccountType/>
      </UserInfo>
      <UserInfo>
        <DisplayName>Philip Carpenter</DisplayName>
        <AccountId>4379</AccountId>
        <AccountType/>
      </UserInfo>
      <UserInfo>
        <DisplayName>Shradha Grover</DisplayName>
        <AccountId>4402</AccountId>
        <AccountType/>
      </UserInfo>
      <UserInfo>
        <DisplayName>Tim Mayo</DisplayName>
        <AccountId>4380</AccountId>
        <AccountType/>
      </UserInfo>
      <UserInfo>
        <DisplayName>David Zarling</DisplayName>
        <AccountId>3561</AccountId>
        <AccountType/>
      </UserInfo>
      <UserInfo>
        <DisplayName>Phil de Greve</DisplayName>
        <AccountId>4406</AccountId>
        <AccountType/>
      </UserInfo>
      <UserInfo>
        <DisplayName>Masa Sawamoto</DisplayName>
        <AccountId>357</AccountId>
        <AccountType/>
      </UserInfo>
      <UserInfo>
        <DisplayName>Naresh Kumar Satapathy</DisplayName>
        <AccountId>4398</AccountId>
        <AccountType/>
      </UserInfo>
      <UserInfo>
        <DisplayName>Pallavi Lokesh</DisplayName>
        <AccountId>4405</AccountId>
        <AccountType/>
      </UserInfo>
      <UserInfo>
        <DisplayName>Josefin Svendal</DisplayName>
        <AccountId>4387</AccountId>
        <AccountType/>
      </UserInfo>
      <UserInfo>
        <DisplayName>Laura Anttolainen</DisplayName>
        <AccountId>1684</AccountId>
        <AccountType/>
      </UserInfo>
      <UserInfo>
        <DisplayName>Servaas Venter</DisplayName>
        <AccountId>4399</AccountId>
        <AccountType/>
      </UserInfo>
      <UserInfo>
        <DisplayName>Torrie Reilly</DisplayName>
        <AccountId>4396</AccountId>
        <AccountType/>
      </UserInfo>
      <UserInfo>
        <DisplayName>John Porcaro (SYNAXIS CORPORATION)</DisplayName>
        <AccountId>4391</AccountId>
        <AccountType/>
      </UserInfo>
      <UserInfo>
        <DisplayName>Eric Moneyang</DisplayName>
        <AccountId>562</AccountId>
        <AccountType/>
      </UserInfo>
      <UserInfo>
        <DisplayName>Ninad Doshi</DisplayName>
        <AccountId>4394</AccountId>
        <AccountType/>
      </UserInfo>
      <UserInfo>
        <DisplayName>Shinji Kobayashi (GBB)</DisplayName>
        <AccountId>4389</AccountId>
        <AccountType/>
      </UserInfo>
      <UserInfo>
        <DisplayName>Yorick Docter</DisplayName>
        <AccountId>4393</AccountId>
        <AccountType/>
      </UserInfo>
      <UserInfo>
        <DisplayName>Sela Gu</DisplayName>
        <AccountId>3574</AccountId>
        <AccountType/>
      </UserInfo>
      <UserInfo>
        <DisplayName>Ray Tran</DisplayName>
        <AccountId>4390</AccountId>
        <AccountType/>
      </UserInfo>
      <UserInfo>
        <DisplayName>Jerome Balzac</DisplayName>
        <AccountId>4395</AccountId>
        <AccountType/>
      </UserInfo>
      <UserInfo>
        <DisplayName>Mitchell Fliss</DisplayName>
        <AccountId>4381</AccountId>
        <AccountType/>
      </UserInfo>
      <UserInfo>
        <DisplayName>Asif Shaikh</DisplayName>
        <AccountId>4382</AccountId>
        <AccountType/>
      </UserInfo>
      <UserInfo>
        <DisplayName>Umme Salma</DisplayName>
        <AccountId>4383</AccountId>
        <AccountType/>
      </UserInfo>
      <UserInfo>
        <DisplayName>Pablo Braconi</DisplayName>
        <AccountId>1615</AccountId>
        <AccountType/>
      </UserInfo>
      <UserInfo>
        <DisplayName>Deanna Miller</DisplayName>
        <AccountId>4384</AccountId>
        <AccountType/>
      </UserInfo>
      <UserInfo>
        <DisplayName>Scott Francis</DisplayName>
        <AccountId>4386</AccountId>
        <AccountType/>
      </UserInfo>
      <UserInfo>
        <DisplayName>Nathalie Kaviani</DisplayName>
        <AccountId>4401</AccountId>
        <AccountType/>
      </UserInfo>
      <UserInfo>
        <DisplayName>Swati Trehan</DisplayName>
        <AccountId>4388</AccountId>
        <AccountType/>
      </UserInfo>
      <UserInfo>
        <DisplayName>Lasse Husgafvel</DisplayName>
        <AccountId>4392</AccountId>
        <AccountType/>
      </UserInfo>
      <UserInfo>
        <DisplayName>Dilip Kumar P</DisplayName>
        <AccountId>4397</AccountId>
        <AccountType/>
      </UserInfo>
      <UserInfo>
        <DisplayName>Farah Mokdad</DisplayName>
        <AccountId>4400</AccountId>
        <AccountType/>
      </UserInfo>
      <UserInfo>
        <DisplayName>Kelly Johnson</DisplayName>
        <AccountId>4403</AccountId>
        <AccountType/>
      </UserInfo>
      <UserInfo>
        <DisplayName>Chris Lloyd</DisplayName>
        <AccountId>4407</AccountId>
        <AccountType/>
      </UserInfo>
      <UserInfo>
        <DisplayName>POTTEPALEM SAIKUMAR (LTIMINDTREE LIMITED)</DisplayName>
        <AccountId>4404</AccountId>
        <AccountType/>
      </UserInfo>
      <UserInfo>
        <DisplayName>Matt Mosteller (International Supplier)</DisplayName>
        <AccountId>4412</AccountId>
        <AccountType/>
      </UserInfo>
      <UserInfo>
        <DisplayName>Dave Williams (Agents)</DisplayName>
        <AccountId>4410</AccountId>
        <AccountType/>
      </UserInfo>
      <UserInfo>
        <DisplayName>Sarah Arnold</DisplayName>
        <AccountId>4409</AccountId>
        <AccountType/>
      </UserInfo>
      <UserInfo>
        <DisplayName>Michael Ameel</DisplayName>
        <AccountId>4413</AccountId>
        <AccountType/>
      </UserInfo>
      <UserInfo>
        <DisplayName>Payal Mehra</DisplayName>
        <AccountId>4411</AccountId>
        <AccountType/>
      </UserInfo>
      <UserInfo>
        <DisplayName>Leen Hijazi</DisplayName>
        <AccountId>4414</AccountId>
        <AccountType/>
      </UserInfo>
      <UserInfo>
        <DisplayName>Mukund Bhoovaraghavan</DisplayName>
        <AccountId>4417</AccountId>
        <AccountType/>
      </UserInfo>
      <UserInfo>
        <DisplayName>Sarah Arabi</DisplayName>
        <AccountId>4415</AccountId>
        <AccountType/>
      </UserInfo>
      <UserInfo>
        <DisplayName>Elvira Bagaric</DisplayName>
        <AccountId>4416</AccountId>
        <AccountType/>
      </UserInfo>
      <UserInfo>
        <DisplayName>Liliana Panic (Insight Global LLC)</DisplayName>
        <AccountId>4418</AccountId>
        <AccountType/>
      </UserInfo>
    </SharedWithUsers>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B71703D-28BD-478C-9130-B9AE5B0FB074}">
  <ds:schemaRefs>
    <ds:schemaRef ds:uri="http://schemas.microsoft.com/sharepoint/v3/contenttype/forms"/>
  </ds:schemaRefs>
</ds:datastoreItem>
</file>

<file path=customXml/itemProps2.xml><?xml version="1.0" encoding="utf-8"?>
<ds:datastoreItem xmlns:ds="http://schemas.openxmlformats.org/officeDocument/2006/customXml" ds:itemID="{7FE52FE9-010A-4B33-8B87-B9954D93C98C}">
  <ds:schemaRefs>
    <ds:schemaRef ds:uri="http://purl.org/dc/terms/"/>
    <ds:schemaRef ds:uri="http://schemas.microsoft.com/office/2006/documentManagement/types"/>
    <ds:schemaRef ds:uri="http://schemas.openxmlformats.org/package/2006/metadata/core-properties"/>
    <ds:schemaRef ds:uri="http://purl.org/dc/elements/1.1/"/>
    <ds:schemaRef ds:uri="b817b00b-f121-400f-976b-40959b1c7d14"/>
    <ds:schemaRef ds:uri="http://schemas.microsoft.com/office/infopath/2007/PartnerControls"/>
    <ds:schemaRef ds:uri="http://schemas.microsoft.com/office/2006/metadata/properties"/>
    <ds:schemaRef ds:uri="http://www.w3.org/XML/1998/namespace"/>
    <ds:schemaRef ds:uri="324d2b90-11f2-4fdf-990a-54fa46247cf8"/>
    <ds:schemaRef ds:uri="http://schemas.microsoft.com/sharepoint/v3"/>
    <ds:schemaRef ds:uri="http://purl.org/dc/dcmitype/"/>
  </ds:schemaRefs>
</ds:datastoreItem>
</file>

<file path=customXml/itemProps3.xml><?xml version="1.0" encoding="utf-8"?>
<ds:datastoreItem xmlns:ds="http://schemas.openxmlformats.org/officeDocument/2006/customXml" ds:itemID="{121E3DE4-CCCC-45DC-9A37-C01B334D07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1168</Words>
  <Application>Microsoft Office PowerPoint</Application>
  <PresentationFormat>Widescreen</PresentationFormat>
  <Paragraphs>97</Paragraphs>
  <Slides>9</Slides>
  <Notes>8</Notes>
  <HiddenSlides>0</HiddenSlides>
  <MMClips>3</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1_LIGHT MODE</vt:lpstr>
      <vt:lpstr>Get started with Microsoft 365 Copilot Chat in PowerPoint</vt:lpstr>
      <vt:lpstr>Spot the differences –  M365 Copilot app UI</vt:lpstr>
      <vt:lpstr>Copilot Chat in PowerPoint overview</vt:lpstr>
      <vt:lpstr>Starting a Copilot Chat in PowerPoint </vt:lpstr>
      <vt:lpstr>Copilot Chat in PowerPoint response</vt:lpstr>
      <vt:lpstr>My Chat pane doesn’t look like the picture</vt:lpstr>
      <vt:lpstr>PPT demo – ask a question about the file</vt:lpstr>
      <vt:lpstr>PPT demo – create an image</vt:lpstr>
      <vt:lpstr>PPT demo – reference another file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2</cp:revision>
  <dcterms:created xsi:type="dcterms:W3CDTF">2025-09-12T15:39:57Z</dcterms:created>
  <dcterms:modified xsi:type="dcterms:W3CDTF">2025-11-20T21:19:54Z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SetDate">
    <vt:lpwstr>2024-02-27T22:13:08Z</vt:lpwstr>
  </property>
  <property fmtid="{D5CDD505-2E9C-101B-9397-08002B2CF9AE}" pid="3" name="MSIP_Label_f42aa342-8706-4288-bd11-ebb85995028c_ContentBits">
    <vt:lpwstr>0</vt:lpwstr>
  </property>
  <property fmtid="{D5CDD505-2E9C-101B-9397-08002B2CF9AE}" pid="4" name="MediaServiceImageTags">
    <vt:lpwstr/>
  </property>
  <property fmtid="{D5CDD505-2E9C-101B-9397-08002B2CF9AE}" pid="5" name="MSIP_Label_f42aa342-8706-4288-bd11-ebb85995028c_ActionId">
    <vt:lpwstr>b119bb74-10e8-41bb-8974-fe16335588e8</vt:lpwstr>
  </property>
  <property fmtid="{D5CDD505-2E9C-101B-9397-08002B2CF9AE}" pid="6" name="MSIP_Label_f42aa342-8706-4288-bd11-ebb85995028c_Name">
    <vt:lpwstr>Internal</vt:lpwstr>
  </property>
  <property fmtid="{D5CDD505-2E9C-101B-9397-08002B2CF9AE}" pid="7" name="AuthorIds_UIVersion_512">
    <vt:lpwstr>12</vt:lpwstr>
  </property>
  <property fmtid="{D5CDD505-2E9C-101B-9397-08002B2CF9AE}" pid="8" name="ContentTypeId">
    <vt:lpwstr>0x010100CAB4D63BEF6CE74A98DE71B79A4EFA2E</vt:lpwstr>
  </property>
  <property fmtid="{D5CDD505-2E9C-101B-9397-08002B2CF9AE}" pid="9" name="TemplateUrl">
    <vt:lpwstr/>
  </property>
  <property fmtid="{D5CDD505-2E9C-101B-9397-08002B2CF9AE}" pid="10" name="xd_ProgID">
    <vt:lpwstr/>
  </property>
  <property fmtid="{D5CDD505-2E9C-101B-9397-08002B2CF9AE}" pid="11" name="AuthorIds_UIVersion_3584">
    <vt:lpwstr>12</vt:lpwstr>
  </property>
  <property fmtid="{D5CDD505-2E9C-101B-9397-08002B2CF9AE}" pid="12" name="MSIP_Label_f42aa342-8706-4288-bd11-ebb85995028c_Enabled">
    <vt:lpwstr>true</vt:lpwstr>
  </property>
  <property fmtid="{D5CDD505-2E9C-101B-9397-08002B2CF9AE}" pid="13" name="_ExtendedDescription">
    <vt:lpwstr/>
  </property>
  <property fmtid="{D5CDD505-2E9C-101B-9397-08002B2CF9AE}" pid="14" name="Order">
    <vt:lpwstr>8200.00000000000</vt:lpwstr>
  </property>
  <property fmtid="{D5CDD505-2E9C-101B-9397-08002B2CF9AE}" pid="15" name="ComplianceAssetId">
    <vt:lpwstr/>
  </property>
  <property fmtid="{D5CDD505-2E9C-101B-9397-08002B2CF9AE}" pid="16" name="AuthorIds_UIVersion_41472">
    <vt:lpwstr>12</vt:lpwstr>
  </property>
  <property fmtid="{D5CDD505-2E9C-101B-9397-08002B2CF9AE}" pid="17" name="MSIP_Label_f42aa342-8706-4288-bd11-ebb85995028c_Method">
    <vt:lpwstr>Standard</vt:lpwstr>
  </property>
  <property fmtid="{D5CDD505-2E9C-101B-9397-08002B2CF9AE}" pid="18" name="xd_Signature">
    <vt:lpwstr/>
  </property>
  <property fmtid="{D5CDD505-2E9C-101B-9397-08002B2CF9AE}" pid="19" name="MSIP_Label_f42aa342-8706-4288-bd11-ebb85995028c_SiteId">
    <vt:lpwstr>a5a9530b-9623-4712-8f71-f7cb8dfe5b51</vt:lpwstr>
  </property>
  <property fmtid="{D5CDD505-2E9C-101B-9397-08002B2CF9AE}" pid="20" name="TriggerFlowInfo">
    <vt:lpwstr/>
  </property>
</Properties>
</file>