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96" r:id="rId4"/>
  </p:sldMasterIdLst>
  <p:notesMasterIdLst>
    <p:notesMasterId r:id="rId6"/>
  </p:notesMasterIdLst>
  <p:sldIdLst>
    <p:sldId id="257" r:id="rId5"/>
  </p:sldIdLst>
  <p:sldSz cx="12192000" cy="3694112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43A5E"/>
    <a:srgbClr val="C53FCC"/>
    <a:srgbClr val="0078D4"/>
    <a:srgbClr val="C1D6E7"/>
    <a:srgbClr val="E2F1F9"/>
    <a:srgbClr val="7DBFE3"/>
    <a:srgbClr val="C6E3F3"/>
    <a:srgbClr val="FFB09B"/>
    <a:srgbClr val="FFE8E2"/>
    <a:srgbClr val="FFFC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420534-4C04-471C-8F42-B28F930A95AD}" v="5" dt="2025-09-12T15:31:40.6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5" d="100"/>
          <a:sy n="15" d="100"/>
        </p:scale>
        <p:origin x="3102"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12" Type="http://schemas.microsoft.com/office/2018/10/relationships/authors" Target="author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423223-00F6-44EE-BD47-7B9D49FACB40}" type="datetimeFigureOut">
              <a:rPr lang="en-US" smtClean="0"/>
              <a:t>9/12/2025</a:t>
            </a:fld>
            <a:endParaRPr lang="en-US"/>
          </a:p>
        </p:txBody>
      </p:sp>
      <p:sp>
        <p:nvSpPr>
          <p:cNvPr id="4" name="Slide Image Placeholder 3"/>
          <p:cNvSpPr>
            <a:spLocks noGrp="1" noRot="1" noChangeAspect="1"/>
          </p:cNvSpPr>
          <p:nvPr>
            <p:ph type="sldImg" idx="2"/>
          </p:nvPr>
        </p:nvSpPr>
        <p:spPr>
          <a:xfrm>
            <a:off x="2921000" y="1143000"/>
            <a:ext cx="10160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06E623-45C5-4EB6-9560-F09725A641DF}" type="slidenum">
              <a:rPr lang="en-US" smtClean="0"/>
              <a:t>‹#›</a:t>
            </a:fld>
            <a:endParaRPr lang="en-US"/>
          </a:p>
        </p:txBody>
      </p:sp>
    </p:spTree>
    <p:extLst>
      <p:ext uri="{BB962C8B-B14F-4D97-AF65-F5344CB8AC3E}">
        <p14:creationId xmlns:p14="http://schemas.microsoft.com/office/powerpoint/2010/main" val="20608878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21000" y="1143000"/>
            <a:ext cx="10160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206E623-45C5-4EB6-9560-F09725A641DF}" type="slidenum">
              <a:rPr lang="en-US" smtClean="0"/>
              <a:t>1</a:t>
            </a:fld>
            <a:endParaRPr lang="en-US"/>
          </a:p>
        </p:txBody>
      </p:sp>
    </p:spTree>
    <p:extLst>
      <p:ext uri="{BB962C8B-B14F-4D97-AF65-F5344CB8AC3E}">
        <p14:creationId xmlns:p14="http://schemas.microsoft.com/office/powerpoint/2010/main" val="39698267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6045692"/>
            <a:ext cx="10363200" cy="12860984"/>
          </a:xfrm>
        </p:spPr>
        <p:txBody>
          <a:bodyPr anchor="b"/>
          <a:lstStyle>
            <a:lvl1pPr algn="ctr">
              <a:defRPr sz="8000"/>
            </a:lvl1pPr>
          </a:lstStyle>
          <a:p>
            <a:r>
              <a:rPr lang="en-US"/>
              <a:t>Click to edit Master title style</a:t>
            </a:r>
          </a:p>
        </p:txBody>
      </p:sp>
      <p:sp>
        <p:nvSpPr>
          <p:cNvPr id="3" name="Subtitle 2"/>
          <p:cNvSpPr>
            <a:spLocks noGrp="1"/>
          </p:cNvSpPr>
          <p:nvPr>
            <p:ph type="subTitle" idx="1"/>
          </p:nvPr>
        </p:nvSpPr>
        <p:spPr>
          <a:xfrm>
            <a:off x="1524000" y="19402644"/>
            <a:ext cx="9144000" cy="8918885"/>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p>
        </p:txBody>
      </p:sp>
      <p:sp>
        <p:nvSpPr>
          <p:cNvPr id="4" name="Date Placeholder 3"/>
          <p:cNvSpPr>
            <a:spLocks noGrp="1"/>
          </p:cNvSpPr>
          <p:nvPr>
            <p:ph type="dt" sz="half" idx="10"/>
          </p:nvPr>
        </p:nvSpPr>
        <p:spPr/>
        <p:txBody>
          <a:bodyPr/>
          <a:lstStyle/>
          <a:p>
            <a:fld id="{0AEABEAD-A723-426F-A8DE-362A0712C6D6}" type="datetimeFigureOut">
              <a:rPr lang="en-US" smtClean="0"/>
              <a:t>9/12/2025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34722108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EABEAD-A723-426F-A8DE-362A0712C6D6}" type="datetimeFigureOut">
              <a:rPr lang="en-US" smtClean="0"/>
              <a:t>9/12/2025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4245819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1966773"/>
            <a:ext cx="2628900" cy="31305896"/>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1966773"/>
            <a:ext cx="7734300" cy="3130589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EABEAD-A723-426F-A8DE-362A0712C6D6}" type="datetimeFigureOut">
              <a:rPr lang="en-US" smtClean="0"/>
              <a:t>9/12/2025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42644822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EABEAD-A723-426F-A8DE-362A0712C6D6}" type="datetimeFigureOut">
              <a:rPr lang="en-US" smtClean="0"/>
              <a:t>9/12/2025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23788879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9209639"/>
            <a:ext cx="10515600" cy="15366479"/>
          </a:xfrm>
        </p:spPr>
        <p:txBody>
          <a:bodyPr anchor="b"/>
          <a:lstStyle>
            <a:lvl1pPr>
              <a:defRPr sz="8000"/>
            </a:lvl1pPr>
          </a:lstStyle>
          <a:p>
            <a:r>
              <a:rPr lang="en-US"/>
              <a:t>Click to edit Master title style</a:t>
            </a:r>
          </a:p>
        </p:txBody>
      </p:sp>
      <p:sp>
        <p:nvSpPr>
          <p:cNvPr id="3" name="Text Placeholder 2"/>
          <p:cNvSpPr>
            <a:spLocks noGrp="1"/>
          </p:cNvSpPr>
          <p:nvPr>
            <p:ph type="body" idx="1"/>
          </p:nvPr>
        </p:nvSpPr>
        <p:spPr>
          <a:xfrm>
            <a:off x="831851" y="24721491"/>
            <a:ext cx="10515600" cy="8080868"/>
          </a:xfrm>
        </p:spPr>
        <p:txBody>
          <a:bodyPr/>
          <a:lstStyle>
            <a:lvl1pPr marL="0" indent="0">
              <a:buNone/>
              <a:defRPr sz="3200">
                <a:solidFill>
                  <a:schemeClr val="tx1">
                    <a:tint val="82000"/>
                  </a:schemeClr>
                </a:solidFill>
              </a:defRPr>
            </a:lvl1pPr>
            <a:lvl2pPr marL="609585" indent="0">
              <a:buNone/>
              <a:defRPr sz="2667">
                <a:solidFill>
                  <a:schemeClr val="tx1">
                    <a:tint val="82000"/>
                  </a:schemeClr>
                </a:solidFill>
              </a:defRPr>
            </a:lvl2pPr>
            <a:lvl3pPr marL="1219170" indent="0">
              <a:buNone/>
              <a:defRPr sz="2400">
                <a:solidFill>
                  <a:schemeClr val="tx1">
                    <a:tint val="82000"/>
                  </a:schemeClr>
                </a:solidFill>
              </a:defRPr>
            </a:lvl3pPr>
            <a:lvl4pPr marL="1828754" indent="0">
              <a:buNone/>
              <a:defRPr sz="2133">
                <a:solidFill>
                  <a:schemeClr val="tx1">
                    <a:tint val="82000"/>
                  </a:schemeClr>
                </a:solidFill>
              </a:defRPr>
            </a:lvl4pPr>
            <a:lvl5pPr marL="2438339" indent="0">
              <a:buNone/>
              <a:defRPr sz="2133">
                <a:solidFill>
                  <a:schemeClr val="tx1">
                    <a:tint val="82000"/>
                  </a:schemeClr>
                </a:solidFill>
              </a:defRPr>
            </a:lvl5pPr>
            <a:lvl6pPr marL="3047924" indent="0">
              <a:buNone/>
              <a:defRPr sz="2133">
                <a:solidFill>
                  <a:schemeClr val="tx1">
                    <a:tint val="82000"/>
                  </a:schemeClr>
                </a:solidFill>
              </a:defRPr>
            </a:lvl6pPr>
            <a:lvl7pPr marL="3657509" indent="0">
              <a:buNone/>
              <a:defRPr sz="2133">
                <a:solidFill>
                  <a:schemeClr val="tx1">
                    <a:tint val="82000"/>
                  </a:schemeClr>
                </a:solidFill>
              </a:defRPr>
            </a:lvl7pPr>
            <a:lvl8pPr marL="4267093" indent="0">
              <a:buNone/>
              <a:defRPr sz="2133">
                <a:solidFill>
                  <a:schemeClr val="tx1">
                    <a:tint val="82000"/>
                  </a:schemeClr>
                </a:solidFill>
              </a:defRPr>
            </a:lvl8pPr>
            <a:lvl9pPr marL="4876678" indent="0">
              <a:buNone/>
              <a:defRPr sz="2133">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AEABEAD-A723-426F-A8DE-362A0712C6D6}" type="datetimeFigureOut">
              <a:rPr lang="en-US" smtClean="0"/>
              <a:t>9/12/2025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2226151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9833865"/>
            <a:ext cx="5181600" cy="234388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9833865"/>
            <a:ext cx="5181600" cy="234388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AEABEAD-A723-426F-A8DE-362A0712C6D6}" type="datetimeFigureOut">
              <a:rPr lang="en-US" smtClean="0"/>
              <a:t>9/12/2025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2800260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1966781"/>
            <a:ext cx="10515600" cy="7140243"/>
          </a:xfrm>
        </p:spPr>
        <p:txBody>
          <a:bodyPr/>
          <a:lstStyle/>
          <a:p>
            <a:r>
              <a:rPr lang="en-US"/>
              <a:t>Click to edit Master title style</a:t>
            </a:r>
          </a:p>
        </p:txBody>
      </p:sp>
      <p:sp>
        <p:nvSpPr>
          <p:cNvPr id="3" name="Text Placeholder 2"/>
          <p:cNvSpPr>
            <a:spLocks noGrp="1"/>
          </p:cNvSpPr>
          <p:nvPr>
            <p:ph type="body" idx="1"/>
          </p:nvPr>
        </p:nvSpPr>
        <p:spPr>
          <a:xfrm>
            <a:off x="839789" y="9055709"/>
            <a:ext cx="5157787" cy="44380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839789" y="13493772"/>
            <a:ext cx="5157787" cy="198473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9055709"/>
            <a:ext cx="5183188" cy="44380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72201" y="13493772"/>
            <a:ext cx="5183188" cy="198473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AEABEAD-A723-426F-A8DE-362A0712C6D6}" type="datetimeFigureOut">
              <a:rPr lang="en-US" smtClean="0"/>
              <a:t>9/12/2025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5032456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AEABEAD-A723-426F-A8DE-362A0712C6D6}" type="datetimeFigureOut">
              <a:rPr lang="en-US" smtClean="0"/>
              <a:t>9/12/2025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41020596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EABEAD-A723-426F-A8DE-362A0712C6D6}" type="datetimeFigureOut">
              <a:rPr lang="en-US" smtClean="0"/>
              <a:t>9/12/2025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1052755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2462742"/>
            <a:ext cx="3932237" cy="8619596"/>
          </a:xfrm>
        </p:spPr>
        <p:txBody>
          <a:bodyPr anchor="b"/>
          <a:lstStyle>
            <a:lvl1pPr>
              <a:defRPr sz="4267"/>
            </a:lvl1pPr>
          </a:lstStyle>
          <a:p>
            <a:r>
              <a:rPr lang="en-US"/>
              <a:t>Click to edit Master title style</a:t>
            </a:r>
          </a:p>
        </p:txBody>
      </p:sp>
      <p:sp>
        <p:nvSpPr>
          <p:cNvPr id="3" name="Content Placeholder 2"/>
          <p:cNvSpPr>
            <a:spLocks noGrp="1"/>
          </p:cNvSpPr>
          <p:nvPr>
            <p:ph idx="1"/>
          </p:nvPr>
        </p:nvSpPr>
        <p:spPr>
          <a:xfrm>
            <a:off x="5183188" y="5318846"/>
            <a:ext cx="6172200" cy="26252142"/>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11082338"/>
            <a:ext cx="3932237" cy="20531401"/>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p:cNvSpPr>
            <a:spLocks noGrp="1"/>
          </p:cNvSpPr>
          <p:nvPr>
            <p:ph type="dt" sz="half" idx="10"/>
          </p:nvPr>
        </p:nvSpPr>
        <p:spPr/>
        <p:txBody>
          <a:bodyPr/>
          <a:lstStyle/>
          <a:p>
            <a:fld id="{0AEABEAD-A723-426F-A8DE-362A0712C6D6}" type="datetimeFigureOut">
              <a:rPr lang="en-US" smtClean="0"/>
              <a:t>9/12/2025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33296972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2462742"/>
            <a:ext cx="3932237" cy="8619596"/>
          </a:xfrm>
        </p:spPr>
        <p:txBody>
          <a:bodyPr anchor="b"/>
          <a:lstStyle>
            <a:lvl1pPr>
              <a:defRPr sz="4267"/>
            </a:lvl1pPr>
          </a:lstStyle>
          <a:p>
            <a:r>
              <a:rPr lang="en-US"/>
              <a:t>Click to edit Master title style</a:t>
            </a:r>
          </a:p>
        </p:txBody>
      </p:sp>
      <p:sp>
        <p:nvSpPr>
          <p:cNvPr id="3" name="Picture Placeholder 2"/>
          <p:cNvSpPr>
            <a:spLocks noGrp="1" noChangeAspect="1"/>
          </p:cNvSpPr>
          <p:nvPr>
            <p:ph type="pic" idx="1"/>
          </p:nvPr>
        </p:nvSpPr>
        <p:spPr>
          <a:xfrm>
            <a:off x="5183188" y="5318846"/>
            <a:ext cx="6172200" cy="26252142"/>
          </a:xfrm>
        </p:spPr>
        <p:txBody>
          <a:bodyPr anchor="t"/>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t>Click icon to add picture</a:t>
            </a:r>
          </a:p>
        </p:txBody>
      </p:sp>
      <p:sp>
        <p:nvSpPr>
          <p:cNvPr id="4" name="Text Placeholder 3"/>
          <p:cNvSpPr>
            <a:spLocks noGrp="1"/>
          </p:cNvSpPr>
          <p:nvPr>
            <p:ph type="body" sz="half" idx="2"/>
          </p:nvPr>
        </p:nvSpPr>
        <p:spPr>
          <a:xfrm>
            <a:off x="839788" y="11082338"/>
            <a:ext cx="3932237" cy="20531401"/>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p:cNvSpPr>
            <a:spLocks noGrp="1"/>
          </p:cNvSpPr>
          <p:nvPr>
            <p:ph type="dt" sz="half" idx="10"/>
          </p:nvPr>
        </p:nvSpPr>
        <p:spPr/>
        <p:txBody>
          <a:bodyPr/>
          <a:lstStyle/>
          <a:p>
            <a:fld id="{0AEABEAD-A723-426F-A8DE-362A0712C6D6}" type="datetimeFigureOut">
              <a:rPr lang="en-US" smtClean="0"/>
              <a:t>9/12/2025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29606794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966781"/>
            <a:ext cx="10515600" cy="714024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9833865"/>
            <a:ext cx="10515600" cy="234388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34238958"/>
            <a:ext cx="2743200" cy="1966773"/>
          </a:xfrm>
          <a:prstGeom prst="rect">
            <a:avLst/>
          </a:prstGeom>
        </p:spPr>
        <p:txBody>
          <a:bodyPr vert="horz" lIns="91440" tIns="45720" rIns="91440" bIns="45720" rtlCol="0" anchor="ctr"/>
          <a:lstStyle>
            <a:lvl1pPr algn="l">
              <a:defRPr sz="1600">
                <a:solidFill>
                  <a:schemeClr val="tx1">
                    <a:tint val="82000"/>
                  </a:schemeClr>
                </a:solidFill>
              </a:defRPr>
            </a:lvl1pPr>
          </a:lstStyle>
          <a:p>
            <a:fld id="{0AEABEAD-A723-426F-A8DE-362A0712C6D6}" type="datetimeFigureOut">
              <a:rPr lang="en-US" smtClean="0"/>
              <a:t>9/12/2025</a:t>
            </a:fld>
            <a:endParaRPr lang="en-US"/>
          </a:p>
        </p:txBody>
      </p:sp>
      <p:sp>
        <p:nvSpPr>
          <p:cNvPr id="5" name="Footer Placeholder 4"/>
          <p:cNvSpPr>
            <a:spLocks noGrp="1"/>
          </p:cNvSpPr>
          <p:nvPr>
            <p:ph type="ftr" sz="quarter" idx="3"/>
          </p:nvPr>
        </p:nvSpPr>
        <p:spPr>
          <a:xfrm>
            <a:off x="4038600" y="34238958"/>
            <a:ext cx="4114800" cy="1966773"/>
          </a:xfrm>
          <a:prstGeom prst="rect">
            <a:avLst/>
          </a:prstGeom>
        </p:spPr>
        <p:txBody>
          <a:bodyPr vert="horz" lIns="91440" tIns="45720" rIns="91440" bIns="45720" rtlCol="0" anchor="ctr"/>
          <a:lstStyle>
            <a:lvl1pPr algn="ctr">
              <a:defRPr sz="16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34238958"/>
            <a:ext cx="2743200" cy="1966773"/>
          </a:xfrm>
          <a:prstGeom prst="rect">
            <a:avLst/>
          </a:prstGeom>
        </p:spPr>
        <p:txBody>
          <a:bodyPr vert="horz" lIns="91440" tIns="45720" rIns="91440" bIns="45720" rtlCol="0" anchor="ctr"/>
          <a:lstStyle>
            <a:lvl1pPr algn="r">
              <a:defRPr sz="1600">
                <a:solidFill>
                  <a:schemeClr val="tx1">
                    <a:tint val="82000"/>
                  </a:schemeClr>
                </a:solidFill>
              </a:defRPr>
            </a:lvl1pPr>
          </a:lstStyle>
          <a:p>
            <a:fld id="{CF7E0060-1372-42FE-826D-5E85BD81078E}" type="slidenum">
              <a:rPr lang="en-US" smtClean="0"/>
              <a:t>‹#›</a:t>
            </a:fld>
            <a:endParaRPr lang="en-US"/>
          </a:p>
        </p:txBody>
      </p:sp>
    </p:spTree>
    <p:extLst>
      <p:ext uri="{BB962C8B-B14F-4D97-AF65-F5344CB8AC3E}">
        <p14:creationId xmlns:p14="http://schemas.microsoft.com/office/powerpoint/2010/main" val="266802365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svg"/><Relationship Id="rId18" Type="http://schemas.openxmlformats.org/officeDocument/2006/relationships/hyperlink" Target="https://techcommunity.microsoft.com/category/Microsoft365Copilot" TargetMode="External"/><Relationship Id="rId3" Type="http://schemas.openxmlformats.org/officeDocument/2006/relationships/image" Target="../media/image1.png"/><Relationship Id="rId7" Type="http://schemas.openxmlformats.org/officeDocument/2006/relationships/image" Target="../media/image4.svg"/><Relationship Id="rId12" Type="http://schemas.openxmlformats.org/officeDocument/2006/relationships/image" Target="../media/image9.png"/><Relationship Id="rId17" Type="http://schemas.openxmlformats.org/officeDocument/2006/relationships/hyperlink" Target="https://adoption.microsoft.com/copilot-chat" TargetMode="External"/><Relationship Id="rId2" Type="http://schemas.openxmlformats.org/officeDocument/2006/relationships/notesSlide" Target="../notesSlides/notesSlide1.xml"/><Relationship Id="rId16" Type="http://schemas.openxmlformats.org/officeDocument/2006/relationships/hyperlink" Target="https://adoption.microsoft.com/copilot-chat/success-kit/" TargetMode="External"/><Relationship Id="rId20"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image" Target="../media/image8.svg"/><Relationship Id="rId5" Type="http://schemas.openxmlformats.org/officeDocument/2006/relationships/hyperlink" Target="http://microsoft365.com/copilot" TargetMode="External"/><Relationship Id="rId15" Type="http://schemas.openxmlformats.org/officeDocument/2006/relationships/image" Target="../media/image11.png"/><Relationship Id="rId10" Type="http://schemas.openxmlformats.org/officeDocument/2006/relationships/image" Target="../media/image7.png"/><Relationship Id="rId19" Type="http://schemas.openxmlformats.org/officeDocument/2006/relationships/hyperlink" Target="https://learn.microsoft.com/copilot/microsoft-365/?view=o365-worldwide" TargetMode="External"/><Relationship Id="rId4" Type="http://schemas.openxmlformats.org/officeDocument/2006/relationships/image" Target="../media/image2.png"/><Relationship Id="rId9" Type="http://schemas.openxmlformats.org/officeDocument/2006/relationships/image" Target="../media/image6.svg"/><Relationship Id="rId14" Type="http://schemas.openxmlformats.org/officeDocument/2006/relationships/hyperlink" Target="https://aka.ms/PromptGallery"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A257616-ED0F-0203-417B-56A4A75EDA97}"/>
              </a:ext>
              <a:ext uri="{C183D7F6-B498-43B3-948B-1728B52AA6E4}">
                <adec:decorative xmlns:adec="http://schemas.microsoft.com/office/drawing/2017/decorative" val="1"/>
              </a:ext>
            </a:extLst>
          </p:cNvPr>
          <p:cNvSpPr/>
          <p:nvPr/>
        </p:nvSpPr>
        <p:spPr>
          <a:xfrm>
            <a:off x="0" y="0"/>
            <a:ext cx="12192000" cy="3359888"/>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F92DF518-2E8F-ED14-505D-A52D666A207B}"/>
              </a:ext>
              <a:ext uri="{C183D7F6-B498-43B3-948B-1728B52AA6E4}">
                <adec:decorative xmlns:adec="http://schemas.microsoft.com/office/drawing/2017/decorative" val="1"/>
              </a:ext>
            </a:extLst>
          </p:cNvPr>
          <p:cNvSpPr/>
          <p:nvPr/>
        </p:nvSpPr>
        <p:spPr>
          <a:xfrm>
            <a:off x="0" y="3333308"/>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Microsoft logo">
            <a:extLst>
              <a:ext uri="{FF2B5EF4-FFF2-40B4-BE49-F238E27FC236}">
                <a16:creationId xmlns:a16="http://schemas.microsoft.com/office/drawing/2014/main" id="{4B4884ED-9E06-DDF2-0669-867CD9F5BFE1}"/>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834" y="208750"/>
            <a:ext cx="2382079" cy="1067665"/>
          </a:xfrm>
          <a:prstGeom prst="rect">
            <a:avLst/>
          </a:prstGeom>
        </p:spPr>
      </p:pic>
      <p:sp>
        <p:nvSpPr>
          <p:cNvPr id="10" name="TextBox 9">
            <a:extLst>
              <a:ext uri="{FF2B5EF4-FFF2-40B4-BE49-F238E27FC236}">
                <a16:creationId xmlns:a16="http://schemas.microsoft.com/office/drawing/2014/main" id="{DCDE470E-F4F8-9EB5-D928-6AC2E4388C92}"/>
              </a:ext>
            </a:extLst>
          </p:cNvPr>
          <p:cNvSpPr txBox="1"/>
          <p:nvPr/>
        </p:nvSpPr>
        <p:spPr>
          <a:xfrm>
            <a:off x="445824" y="1178459"/>
            <a:ext cx="4576551" cy="1726627"/>
          </a:xfrm>
          <a:prstGeom prst="rect">
            <a:avLst/>
          </a:prstGeom>
          <a:noFill/>
        </p:spPr>
        <p:txBody>
          <a:bodyPr wrap="square" lIns="0" tIns="0" rIns="0" bIns="0" rtlCol="0">
            <a:spAutoFit/>
          </a:bodyPr>
          <a:lstStyle/>
          <a:p>
            <a:pPr>
              <a:lnSpc>
                <a:spcPct val="85000"/>
              </a:lnSpc>
            </a:pPr>
            <a:r>
              <a:rPr lang="en-US" sz="4400" dirty="0">
                <a:latin typeface="Segoe Sans Display Semibold" pitchFamily="2" charset="0"/>
                <a:cs typeface="Segoe Sans Display Semibold" pitchFamily="2" charset="0"/>
              </a:rPr>
              <a:t>Get started with Microsoft 365 Copilot Chat</a:t>
            </a:r>
          </a:p>
        </p:txBody>
      </p:sp>
      <p:sp>
        <p:nvSpPr>
          <p:cNvPr id="11" name="Rectangle: Rounded Corners 10">
            <a:extLst>
              <a:ext uri="{FF2B5EF4-FFF2-40B4-BE49-F238E27FC236}">
                <a16:creationId xmlns:a16="http://schemas.microsoft.com/office/drawing/2014/main" id="{F7853ED2-90D0-33E7-D5F5-6B02DD4E75C5}"/>
              </a:ext>
              <a:ext uri="{C183D7F6-B498-43B3-948B-1728B52AA6E4}">
                <adec:decorative xmlns:adec="http://schemas.microsoft.com/office/drawing/2017/decorative" val="1"/>
              </a:ext>
            </a:extLst>
          </p:cNvPr>
          <p:cNvSpPr/>
          <p:nvPr/>
        </p:nvSpPr>
        <p:spPr>
          <a:xfrm>
            <a:off x="5978313" y="571401"/>
            <a:ext cx="5760720" cy="2193063"/>
          </a:xfrm>
          <a:prstGeom prst="roundRect">
            <a:avLst>
              <a:gd name="adj" fmla="val 5213"/>
            </a:avLst>
          </a:prstGeom>
          <a:solidFill>
            <a:schemeClr val="bg1"/>
          </a:solidFill>
          <a:ln w="12700">
            <a:gradFill flip="none" rotWithShape="1">
              <a:gsLst>
                <a:gs pos="14000">
                  <a:srgbClr val="0078D4"/>
                </a:gs>
                <a:gs pos="100000">
                  <a:srgbClr val="C53FCC"/>
                </a:gs>
              </a:gsLst>
              <a:lin ang="2700000" scaled="0"/>
              <a:tileRect/>
            </a:gra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1275E011-023D-9B61-D232-A9B1B21778DF}"/>
              </a:ext>
            </a:extLst>
          </p:cNvPr>
          <p:cNvSpPr txBox="1"/>
          <p:nvPr/>
        </p:nvSpPr>
        <p:spPr>
          <a:xfrm>
            <a:off x="6200388" y="773617"/>
            <a:ext cx="5335169" cy="1788631"/>
          </a:xfrm>
          <a:prstGeom prst="rect">
            <a:avLst/>
          </a:prstGeom>
          <a:noFill/>
        </p:spPr>
        <p:txBody>
          <a:bodyPr wrap="square" lIns="0" tIns="0" rIns="0" bIns="0" rtlCol="0">
            <a:spAutoFit/>
          </a:bodyPr>
          <a:lstStyle/>
          <a:p>
            <a:pPr>
              <a:lnSpc>
                <a:spcPct val="105000"/>
              </a:lnSpc>
            </a:pPr>
            <a:r>
              <a:rPr lang="en-US" sz="1600" dirty="0">
                <a:gradFill flip="none" rotWithShape="1">
                  <a:gsLst>
                    <a:gs pos="0">
                      <a:srgbClr val="0078D4"/>
                    </a:gs>
                    <a:gs pos="50000">
                      <a:srgbClr val="C53FCC"/>
                    </a:gs>
                  </a:gsLst>
                  <a:lin ang="0" scaled="1"/>
                  <a:tileRect/>
                </a:gradFill>
                <a:latin typeface="Segoe Sans Display Semibold" pitchFamily="2" charset="0"/>
                <a:cs typeface="Segoe Sans Display Semibold" pitchFamily="2" charset="0"/>
              </a:rPr>
              <a:t>Microsoft 365 Copilot Chat</a:t>
            </a:r>
            <a:r>
              <a:rPr lang="en-US" sz="1600" dirty="0">
                <a:latin typeface="Segoe Sans Display" pitchFamily="2" charset="0"/>
                <a:cs typeface="Segoe Sans Display" pitchFamily="2" charset="0"/>
              </a:rPr>
              <a:t> is an AI assistant for work that boosts productivity and creativity, helping you unlock more value to grow and run your business. Integrated into the apps millions use every day, it combines the power of the most advanced AI models with the web and your business data, offering real-time intelligent assistance and improved collaboration to you and your employees. </a:t>
            </a:r>
          </a:p>
        </p:txBody>
      </p:sp>
      <p:sp>
        <p:nvSpPr>
          <p:cNvPr id="13" name="Rectangle 12">
            <a:extLst>
              <a:ext uri="{FF2B5EF4-FFF2-40B4-BE49-F238E27FC236}">
                <a16:creationId xmlns:a16="http://schemas.microsoft.com/office/drawing/2014/main" id="{379165BA-0CAF-804C-8A26-D4C9006EE140}"/>
              </a:ext>
              <a:ext uri="{C183D7F6-B498-43B3-948B-1728B52AA6E4}">
                <adec:decorative xmlns:adec="http://schemas.microsoft.com/office/drawing/2017/decorative" val="1"/>
              </a:ext>
            </a:extLst>
          </p:cNvPr>
          <p:cNvSpPr/>
          <p:nvPr/>
        </p:nvSpPr>
        <p:spPr>
          <a:xfrm>
            <a:off x="-1" y="4352225"/>
            <a:ext cx="12192001" cy="2878281"/>
          </a:xfrm>
          <a:prstGeom prst="rect">
            <a:avLst/>
          </a:prstGeom>
          <a:solidFill>
            <a:srgbClr val="E2D9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descr="Screenshot of Business Chat">
            <a:extLst>
              <a:ext uri="{FF2B5EF4-FFF2-40B4-BE49-F238E27FC236}">
                <a16:creationId xmlns:a16="http://schemas.microsoft.com/office/drawing/2014/main" id="{CAA8FA5B-464E-2EE3-2175-0070BA01DD68}"/>
              </a:ext>
            </a:extLst>
          </p:cNvPr>
          <p:cNvGrpSpPr/>
          <p:nvPr/>
        </p:nvGrpSpPr>
        <p:grpSpPr>
          <a:xfrm>
            <a:off x="443553" y="4159360"/>
            <a:ext cx="5464482" cy="3264011"/>
            <a:chOff x="443553" y="4393095"/>
            <a:chExt cx="5464482" cy="3264011"/>
          </a:xfrm>
        </p:grpSpPr>
        <p:sp>
          <p:nvSpPr>
            <p:cNvPr id="15" name="Rectangle: Rounded Corners 14">
              <a:extLst>
                <a:ext uri="{FF2B5EF4-FFF2-40B4-BE49-F238E27FC236}">
                  <a16:creationId xmlns:a16="http://schemas.microsoft.com/office/drawing/2014/main" id="{C8C11791-8836-CBA9-B1F9-9E1214395EC8}"/>
                </a:ext>
              </a:extLst>
            </p:cNvPr>
            <p:cNvSpPr/>
            <p:nvPr/>
          </p:nvSpPr>
          <p:spPr>
            <a:xfrm>
              <a:off x="443553" y="4393095"/>
              <a:ext cx="5464482" cy="3264011"/>
            </a:xfrm>
            <a:prstGeom prst="roundRect">
              <a:avLst>
                <a:gd name="adj" fmla="val 2361"/>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24F26B98-FDC8-86FA-7D50-6F4F0976CA0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58795" y="4609397"/>
              <a:ext cx="5033998" cy="2831406"/>
            </a:xfrm>
            <a:prstGeom prst="roundRect">
              <a:avLst>
                <a:gd name="adj" fmla="val 2434"/>
              </a:avLst>
            </a:prstGeom>
          </p:spPr>
        </p:pic>
      </p:grpSp>
      <p:sp>
        <p:nvSpPr>
          <p:cNvPr id="17" name="TextBox 16">
            <a:extLst>
              <a:ext uri="{FF2B5EF4-FFF2-40B4-BE49-F238E27FC236}">
                <a16:creationId xmlns:a16="http://schemas.microsoft.com/office/drawing/2014/main" id="{04CC9556-906E-521E-95F3-2F8765C29906}"/>
              </a:ext>
            </a:extLst>
          </p:cNvPr>
          <p:cNvSpPr txBox="1"/>
          <p:nvPr/>
        </p:nvSpPr>
        <p:spPr>
          <a:xfrm>
            <a:off x="6200388" y="4691635"/>
            <a:ext cx="4886712" cy="877163"/>
          </a:xfrm>
          <a:prstGeom prst="rect">
            <a:avLst/>
          </a:prstGeom>
          <a:noFill/>
        </p:spPr>
        <p:txBody>
          <a:bodyPr wrap="square" lIns="0" tIns="0" rIns="0" bIns="0" rtlCol="0">
            <a:spAutoFit/>
          </a:bodyPr>
          <a:lstStyle/>
          <a:p>
            <a:pPr>
              <a:lnSpc>
                <a:spcPct val="95000"/>
              </a:lnSpc>
            </a:pPr>
            <a:r>
              <a:rPr lang="en-US" sz="3000" spc="-50" dirty="0">
                <a:latin typeface="Segoe Sans Display Semibold" pitchFamily="2" charset="0"/>
                <a:cs typeface="Segoe Sans Display Semibold" pitchFamily="2" charset="0"/>
              </a:rPr>
              <a:t>How to access </a:t>
            </a:r>
          </a:p>
          <a:p>
            <a:pPr>
              <a:lnSpc>
                <a:spcPct val="95000"/>
              </a:lnSpc>
            </a:pPr>
            <a:r>
              <a:rPr lang="en-US" sz="3000" spc="-50" dirty="0">
                <a:latin typeface="Segoe Sans Display Semibold" pitchFamily="2" charset="0"/>
                <a:cs typeface="Segoe Sans Display Semibold" pitchFamily="2" charset="0"/>
              </a:rPr>
              <a:t>Microsoft 365 Copilot Chat</a:t>
            </a:r>
          </a:p>
        </p:txBody>
      </p:sp>
      <p:sp>
        <p:nvSpPr>
          <p:cNvPr id="18" name="TextBox 17">
            <a:extLst>
              <a:ext uri="{FF2B5EF4-FFF2-40B4-BE49-F238E27FC236}">
                <a16:creationId xmlns:a16="http://schemas.microsoft.com/office/drawing/2014/main" id="{C5D3E2AC-F3F9-3368-B558-DF1549D85B62}"/>
              </a:ext>
            </a:extLst>
          </p:cNvPr>
          <p:cNvSpPr txBox="1"/>
          <p:nvPr/>
        </p:nvSpPr>
        <p:spPr>
          <a:xfrm>
            <a:off x="6200387" y="5724173"/>
            <a:ext cx="5197863" cy="1425455"/>
          </a:xfrm>
          <a:prstGeom prst="rect">
            <a:avLst/>
          </a:prstGeom>
          <a:noFill/>
        </p:spPr>
        <p:txBody>
          <a:bodyPr wrap="square" lIns="0" tIns="0" rIns="0" bIns="0" rtlCol="0">
            <a:spAutoFit/>
          </a:bodyPr>
          <a:lstStyle/>
          <a:p>
            <a:pPr>
              <a:lnSpc>
                <a:spcPct val="105000"/>
              </a:lnSpc>
              <a:spcAft>
                <a:spcPts val="1200"/>
              </a:spcAft>
            </a:pPr>
            <a:r>
              <a:rPr lang="en-US" sz="1600" dirty="0">
                <a:latin typeface="Segoe Sans Display" pitchFamily="2" charset="0"/>
                <a:cs typeface="Segoe Sans Display" pitchFamily="2" charset="0"/>
              </a:rPr>
              <a:t>Microsoft 365 Copilot Chat can be accessed in the Microsoft 365 app and at </a:t>
            </a:r>
            <a:r>
              <a:rPr lang="en-US" sz="1600" dirty="0">
                <a:solidFill>
                  <a:srgbClr val="243A5E"/>
                </a:solidFill>
                <a:latin typeface="Segoe Sans Display Semibold" pitchFamily="2" charset="0"/>
                <a:cs typeface="Segoe Sans Display Semibold" pitchFamily="2" charset="0"/>
                <a:hlinkClick r:id="rId5">
                  <a:extLst>
                    <a:ext uri="{A12FA001-AC4F-418D-AE19-62706E023703}">
                      <ahyp:hlinkClr xmlns:ahyp="http://schemas.microsoft.com/office/drawing/2018/hyperlinkcolor" val="tx"/>
                    </a:ext>
                  </a:extLst>
                </a:hlinkClick>
              </a:rPr>
              <a:t>microsoft365.com/copilot</a:t>
            </a:r>
            <a:r>
              <a:rPr lang="en-US" sz="1600" dirty="0">
                <a:latin typeface="Segoe Sans Display" pitchFamily="2" charset="0"/>
                <a:cs typeface="Segoe Sans Display" pitchFamily="2" charset="0"/>
              </a:rPr>
              <a:t>. </a:t>
            </a:r>
          </a:p>
          <a:p>
            <a:pPr>
              <a:lnSpc>
                <a:spcPct val="105000"/>
              </a:lnSpc>
            </a:pPr>
            <a:r>
              <a:rPr lang="en-US" sz="1600" dirty="0">
                <a:latin typeface="Segoe Sans Display" pitchFamily="2" charset="0"/>
                <a:cs typeface="Segoe Sans Display" pitchFamily="2" charset="0"/>
              </a:rPr>
              <a:t>Copilot Chat in the Microsoft 365 apps can be accessed by clicking on the Copilot icon in the Home tab of each app.</a:t>
            </a:r>
          </a:p>
        </p:txBody>
      </p:sp>
      <p:sp>
        <p:nvSpPr>
          <p:cNvPr id="19" name="TextBox 18">
            <a:extLst>
              <a:ext uri="{FF2B5EF4-FFF2-40B4-BE49-F238E27FC236}">
                <a16:creationId xmlns:a16="http://schemas.microsoft.com/office/drawing/2014/main" id="{6D9BDDB9-BC47-0A9C-0A8B-D5821D57928E}"/>
              </a:ext>
            </a:extLst>
          </p:cNvPr>
          <p:cNvSpPr txBox="1"/>
          <p:nvPr/>
        </p:nvSpPr>
        <p:spPr>
          <a:xfrm>
            <a:off x="448557" y="8102303"/>
            <a:ext cx="8627709" cy="438582"/>
          </a:xfrm>
          <a:prstGeom prst="rect">
            <a:avLst/>
          </a:prstGeom>
          <a:noFill/>
        </p:spPr>
        <p:txBody>
          <a:bodyPr wrap="square" lIns="0" tIns="0" rIns="0" bIns="0" rtlCol="0">
            <a:spAutoFit/>
          </a:bodyPr>
          <a:lstStyle/>
          <a:p>
            <a:pPr>
              <a:lnSpc>
                <a:spcPct val="95000"/>
              </a:lnSpc>
            </a:pPr>
            <a:r>
              <a:rPr lang="en-US" sz="3000" spc="-50">
                <a:latin typeface="Segoe Sans Display Semibold" pitchFamily="2" charset="0"/>
                <a:cs typeface="Segoe Sans Display Semibold" pitchFamily="2" charset="0"/>
              </a:rPr>
              <a:t>How Copilot can help you in Microsoft 365 apps</a:t>
            </a:r>
          </a:p>
        </p:txBody>
      </p:sp>
      <p:sp>
        <p:nvSpPr>
          <p:cNvPr id="20" name="TextBox 19">
            <a:extLst>
              <a:ext uri="{FF2B5EF4-FFF2-40B4-BE49-F238E27FC236}">
                <a16:creationId xmlns:a16="http://schemas.microsoft.com/office/drawing/2014/main" id="{B9E23D01-8EDB-F7BF-FFB0-5BE630E490D9}"/>
              </a:ext>
            </a:extLst>
          </p:cNvPr>
          <p:cNvSpPr txBox="1"/>
          <p:nvPr/>
        </p:nvSpPr>
        <p:spPr>
          <a:xfrm>
            <a:off x="448556" y="8685752"/>
            <a:ext cx="7590544" cy="495970"/>
          </a:xfrm>
          <a:prstGeom prst="rect">
            <a:avLst/>
          </a:prstGeom>
          <a:noFill/>
        </p:spPr>
        <p:txBody>
          <a:bodyPr wrap="square" lIns="0" tIns="0" rIns="0" bIns="0" rtlCol="0">
            <a:spAutoFit/>
          </a:bodyPr>
          <a:lstStyle/>
          <a:p>
            <a:pPr>
              <a:lnSpc>
                <a:spcPct val="105000"/>
              </a:lnSpc>
            </a:pPr>
            <a:r>
              <a:rPr lang="en-US" sz="1600">
                <a:latin typeface="Segoe Sans Display" pitchFamily="2" charset="0"/>
                <a:cs typeface="Segoe Sans Display" pitchFamily="2" charset="0"/>
              </a:rPr>
              <a:t>Discover how Copilot can help you perform tasks faster in some of the Microsoft 365 apps you use every day. Here are just a few examples of its capabilities.</a:t>
            </a:r>
          </a:p>
        </p:txBody>
      </p:sp>
      <p:grpSp>
        <p:nvGrpSpPr>
          <p:cNvPr id="21" name="Group 20">
            <a:extLst>
              <a:ext uri="{FF2B5EF4-FFF2-40B4-BE49-F238E27FC236}">
                <a16:creationId xmlns:a16="http://schemas.microsoft.com/office/drawing/2014/main" id="{AA3AA7FB-F23C-7711-0BC0-6351E8414FF3}"/>
              </a:ext>
              <a:ext uri="{C183D7F6-B498-43B3-948B-1728B52AA6E4}">
                <adec:decorative xmlns:adec="http://schemas.microsoft.com/office/drawing/2017/decorative" val="1"/>
              </a:ext>
            </a:extLst>
          </p:cNvPr>
          <p:cNvGrpSpPr/>
          <p:nvPr/>
        </p:nvGrpSpPr>
        <p:grpSpPr>
          <a:xfrm>
            <a:off x="0" y="9475253"/>
            <a:ext cx="12188952" cy="8444363"/>
            <a:chOff x="0" y="10022830"/>
            <a:chExt cx="12188952" cy="8444363"/>
          </a:xfrm>
        </p:grpSpPr>
        <p:sp>
          <p:nvSpPr>
            <p:cNvPr id="22" name="Rectangle 21">
              <a:extLst>
                <a:ext uri="{FF2B5EF4-FFF2-40B4-BE49-F238E27FC236}">
                  <a16:creationId xmlns:a16="http://schemas.microsoft.com/office/drawing/2014/main" id="{2705A0E1-FC8F-9C40-BDF6-C572F28E2077}"/>
                </a:ext>
              </a:extLst>
            </p:cNvPr>
            <p:cNvSpPr/>
            <p:nvPr/>
          </p:nvSpPr>
          <p:spPr>
            <a:xfrm>
              <a:off x="0" y="10246057"/>
              <a:ext cx="12188952" cy="7996766"/>
            </a:xfrm>
            <a:prstGeom prst="rect">
              <a:avLst/>
            </a:prstGeom>
            <a:solidFill>
              <a:srgbClr val="FFE8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EABCBC83-0E3B-8B8F-0BF3-2F7FE8E224AF}"/>
                </a:ext>
              </a:extLst>
            </p:cNvPr>
            <p:cNvSpPr/>
            <p:nvPr/>
          </p:nvSpPr>
          <p:spPr>
            <a:xfrm>
              <a:off x="443552" y="10022830"/>
              <a:ext cx="11295481" cy="4130594"/>
            </a:xfrm>
            <a:prstGeom prst="roundRect">
              <a:avLst>
                <a:gd name="adj" fmla="val 2361"/>
              </a:avLst>
            </a:prstGeom>
            <a:solidFill>
              <a:srgbClr val="FFFCFC"/>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7D7B2160-F50B-8263-C1E5-17D146F480E5}"/>
                </a:ext>
              </a:extLst>
            </p:cNvPr>
            <p:cNvSpPr/>
            <p:nvPr/>
          </p:nvSpPr>
          <p:spPr>
            <a:xfrm>
              <a:off x="443552" y="14336599"/>
              <a:ext cx="3615266" cy="4130594"/>
            </a:xfrm>
            <a:prstGeom prst="roundRect">
              <a:avLst>
                <a:gd name="adj" fmla="val 2361"/>
              </a:avLst>
            </a:prstGeom>
            <a:solidFill>
              <a:srgbClr val="FFFCFC"/>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20DCE173-EE3B-ED16-4D5F-A7DD2927B3CE}"/>
                </a:ext>
              </a:extLst>
            </p:cNvPr>
            <p:cNvSpPr/>
            <p:nvPr/>
          </p:nvSpPr>
          <p:spPr>
            <a:xfrm>
              <a:off x="4283659" y="14336599"/>
              <a:ext cx="3615266" cy="4130594"/>
            </a:xfrm>
            <a:prstGeom prst="roundRect">
              <a:avLst>
                <a:gd name="adj" fmla="val 2361"/>
              </a:avLst>
            </a:prstGeom>
            <a:solidFill>
              <a:srgbClr val="FFFCFC"/>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Rounded Corners 26">
              <a:extLst>
                <a:ext uri="{FF2B5EF4-FFF2-40B4-BE49-F238E27FC236}">
                  <a16:creationId xmlns:a16="http://schemas.microsoft.com/office/drawing/2014/main" id="{89BC7EE8-2CB2-11FB-B2AA-CBEE8720FDA2}"/>
                </a:ext>
              </a:extLst>
            </p:cNvPr>
            <p:cNvSpPr/>
            <p:nvPr/>
          </p:nvSpPr>
          <p:spPr>
            <a:xfrm>
              <a:off x="8123767" y="14336599"/>
              <a:ext cx="3615266" cy="4130594"/>
            </a:xfrm>
            <a:prstGeom prst="roundRect">
              <a:avLst>
                <a:gd name="adj" fmla="val 2361"/>
              </a:avLst>
            </a:prstGeom>
            <a:solidFill>
              <a:srgbClr val="FFFCFC"/>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8" name="Graphic 27">
            <a:extLst>
              <a:ext uri="{FF2B5EF4-FFF2-40B4-BE49-F238E27FC236}">
                <a16:creationId xmlns:a16="http://schemas.microsoft.com/office/drawing/2014/main" id="{569D6AF6-108D-EACF-1016-F8953EE0A00A}"/>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98501" y="9624133"/>
            <a:ext cx="802480" cy="802480"/>
          </a:xfrm>
          <a:prstGeom prst="rect">
            <a:avLst/>
          </a:prstGeom>
        </p:spPr>
      </p:pic>
      <p:sp>
        <p:nvSpPr>
          <p:cNvPr id="29" name="TextBox 28">
            <a:extLst>
              <a:ext uri="{FF2B5EF4-FFF2-40B4-BE49-F238E27FC236}">
                <a16:creationId xmlns:a16="http://schemas.microsoft.com/office/drawing/2014/main" id="{FECB17D4-9055-EE94-9FAD-492E71919EEB}"/>
              </a:ext>
            </a:extLst>
          </p:cNvPr>
          <p:cNvSpPr txBox="1"/>
          <p:nvPr/>
        </p:nvSpPr>
        <p:spPr>
          <a:xfrm>
            <a:off x="1699506" y="9854152"/>
            <a:ext cx="3494794" cy="356188"/>
          </a:xfrm>
          <a:prstGeom prst="rect">
            <a:avLst/>
          </a:prstGeom>
          <a:noFill/>
        </p:spPr>
        <p:txBody>
          <a:bodyPr wrap="square" lIns="0" tIns="0" rIns="0" bIns="0" rtlCol="0">
            <a:spAutoFit/>
          </a:bodyPr>
          <a:lstStyle/>
          <a:p>
            <a:pPr>
              <a:lnSpc>
                <a:spcPct val="105000"/>
              </a:lnSpc>
            </a:pPr>
            <a:r>
              <a:rPr lang="en-US" sz="2400" spc="-50" dirty="0">
                <a:latin typeface="Segoe Sans Display Semibold" pitchFamily="2" charset="0"/>
                <a:cs typeface="Segoe Sans Display Semibold" pitchFamily="2" charset="0"/>
              </a:rPr>
              <a:t>Copilot Chat</a:t>
            </a:r>
          </a:p>
        </p:txBody>
      </p:sp>
      <p:sp>
        <p:nvSpPr>
          <p:cNvPr id="30" name="TextBox 29">
            <a:extLst>
              <a:ext uri="{FF2B5EF4-FFF2-40B4-BE49-F238E27FC236}">
                <a16:creationId xmlns:a16="http://schemas.microsoft.com/office/drawing/2014/main" id="{4A5F6355-AC23-1707-3A74-12DE9573FE29}"/>
              </a:ext>
            </a:extLst>
          </p:cNvPr>
          <p:cNvSpPr txBox="1"/>
          <p:nvPr/>
        </p:nvSpPr>
        <p:spPr>
          <a:xfrm>
            <a:off x="677156" y="10609802"/>
            <a:ext cx="3200400" cy="296813"/>
          </a:xfrm>
          <a:prstGeom prst="rect">
            <a:avLst/>
          </a:prstGeom>
          <a:noFill/>
        </p:spPr>
        <p:txBody>
          <a:bodyPr wrap="square" lIns="0" tIns="0" rIns="0" bIns="0" rtlCol="0">
            <a:spAutoFit/>
          </a:bodyPr>
          <a:lstStyle/>
          <a:p>
            <a:pPr>
              <a:lnSpc>
                <a:spcPct val="105000"/>
              </a:lnSpc>
            </a:pPr>
            <a:r>
              <a:rPr lang="en-US" sz="2000" spc="-50" dirty="0">
                <a:latin typeface="Segoe Sans Display Semibold" pitchFamily="2" charset="0"/>
                <a:cs typeface="Segoe Sans Display Semibold" pitchFamily="2" charset="0"/>
              </a:rPr>
              <a:t>Draft a document</a:t>
            </a:r>
          </a:p>
        </p:txBody>
      </p:sp>
      <p:sp>
        <p:nvSpPr>
          <p:cNvPr id="31" name="TextBox 30">
            <a:extLst>
              <a:ext uri="{FF2B5EF4-FFF2-40B4-BE49-F238E27FC236}">
                <a16:creationId xmlns:a16="http://schemas.microsoft.com/office/drawing/2014/main" id="{CD689CB0-A93E-D4D8-8926-DA5D9105FC63}"/>
              </a:ext>
            </a:extLst>
          </p:cNvPr>
          <p:cNvSpPr txBox="1"/>
          <p:nvPr/>
        </p:nvSpPr>
        <p:spPr>
          <a:xfrm>
            <a:off x="670806" y="11070170"/>
            <a:ext cx="2714313" cy="449547"/>
          </a:xfrm>
          <a:prstGeom prst="rect">
            <a:avLst/>
          </a:prstGeom>
          <a:noFill/>
        </p:spPr>
        <p:txBody>
          <a:bodyPr wrap="square" lIns="0" tIns="0" rIns="0" bIns="0" rtlCol="0">
            <a:spAutoFit/>
          </a:bodyPr>
          <a:lstStyle/>
          <a:p>
            <a:pPr>
              <a:lnSpc>
                <a:spcPct val="105000"/>
              </a:lnSpc>
            </a:pPr>
            <a:r>
              <a:rPr lang="en-US" sz="1450" dirty="0">
                <a:latin typeface="Segoe Sans Display" pitchFamily="2" charset="0"/>
                <a:cs typeface="Segoe Sans Display" pitchFamily="2" charset="0"/>
              </a:rPr>
              <a:t>“Write an outline for a creative brief for a video project.”</a:t>
            </a:r>
          </a:p>
        </p:txBody>
      </p:sp>
      <p:sp>
        <p:nvSpPr>
          <p:cNvPr id="32" name="TextBox 31">
            <a:extLst>
              <a:ext uri="{FF2B5EF4-FFF2-40B4-BE49-F238E27FC236}">
                <a16:creationId xmlns:a16="http://schemas.microsoft.com/office/drawing/2014/main" id="{677753F2-B8C8-A01E-952B-4FC472BE2101}"/>
              </a:ext>
            </a:extLst>
          </p:cNvPr>
          <p:cNvSpPr txBox="1"/>
          <p:nvPr/>
        </p:nvSpPr>
        <p:spPr>
          <a:xfrm>
            <a:off x="660400" y="12078121"/>
            <a:ext cx="3200400" cy="276999"/>
          </a:xfrm>
          <a:prstGeom prst="rect">
            <a:avLst/>
          </a:prstGeom>
          <a:noFill/>
        </p:spPr>
        <p:txBody>
          <a:bodyPr wrap="square" lIns="0" tIns="0" rIns="0" bIns="0" rtlCol="0">
            <a:spAutoFit/>
          </a:bodyPr>
          <a:lstStyle/>
          <a:p>
            <a:pPr>
              <a:lnSpc>
                <a:spcPct val="90000"/>
              </a:lnSpc>
            </a:pPr>
            <a:r>
              <a:rPr lang="en-US" sz="2000" spc="-50" dirty="0">
                <a:latin typeface="Segoe Sans Display Semibold" pitchFamily="2" charset="0"/>
                <a:cs typeface="Segoe Sans Display Semibold" pitchFamily="2" charset="0"/>
              </a:rPr>
              <a:t>Get quick insights</a:t>
            </a:r>
          </a:p>
        </p:txBody>
      </p:sp>
      <p:sp>
        <p:nvSpPr>
          <p:cNvPr id="33" name="TextBox 32">
            <a:extLst>
              <a:ext uri="{FF2B5EF4-FFF2-40B4-BE49-F238E27FC236}">
                <a16:creationId xmlns:a16="http://schemas.microsoft.com/office/drawing/2014/main" id="{667AFB68-9974-F539-14D3-146693B61EAA}"/>
              </a:ext>
            </a:extLst>
          </p:cNvPr>
          <p:cNvSpPr txBox="1"/>
          <p:nvPr/>
        </p:nvSpPr>
        <p:spPr>
          <a:xfrm>
            <a:off x="670806" y="12521790"/>
            <a:ext cx="2402594" cy="683842"/>
          </a:xfrm>
          <a:prstGeom prst="rect">
            <a:avLst/>
          </a:prstGeom>
          <a:noFill/>
        </p:spPr>
        <p:txBody>
          <a:bodyPr wrap="square" lIns="0" tIns="0" rIns="0" bIns="0" rtlCol="0">
            <a:spAutoFit/>
          </a:bodyPr>
          <a:lstStyle/>
          <a:p>
            <a:pPr>
              <a:lnSpc>
                <a:spcPct val="105000"/>
              </a:lnSpc>
            </a:pPr>
            <a:r>
              <a:rPr lang="en-US" sz="1450" dirty="0">
                <a:latin typeface="Segoe Sans Display" pitchFamily="2" charset="0"/>
                <a:cs typeface="Segoe Sans Display" pitchFamily="2" charset="0"/>
              </a:rPr>
              <a:t>“Teach me about [Concept] in a way a non-technical person could understand.”</a:t>
            </a:r>
          </a:p>
        </p:txBody>
      </p:sp>
      <p:sp>
        <p:nvSpPr>
          <p:cNvPr id="34" name="TextBox 33">
            <a:extLst>
              <a:ext uri="{FF2B5EF4-FFF2-40B4-BE49-F238E27FC236}">
                <a16:creationId xmlns:a16="http://schemas.microsoft.com/office/drawing/2014/main" id="{68B2C68B-32C8-68A7-7A32-B3EEEC94D774}"/>
              </a:ext>
            </a:extLst>
          </p:cNvPr>
          <p:cNvSpPr txBox="1"/>
          <p:nvPr/>
        </p:nvSpPr>
        <p:spPr>
          <a:xfrm>
            <a:off x="4525256" y="10609802"/>
            <a:ext cx="3200400" cy="276999"/>
          </a:xfrm>
          <a:prstGeom prst="rect">
            <a:avLst/>
          </a:prstGeom>
          <a:noFill/>
        </p:spPr>
        <p:txBody>
          <a:bodyPr wrap="square" lIns="0" tIns="0" rIns="0" bIns="0" rtlCol="0">
            <a:spAutoFit/>
          </a:bodyPr>
          <a:lstStyle/>
          <a:p>
            <a:pPr>
              <a:lnSpc>
                <a:spcPct val="90000"/>
              </a:lnSpc>
            </a:pPr>
            <a:r>
              <a:rPr lang="en-US" sz="2000" spc="-50" dirty="0">
                <a:latin typeface="Segoe Sans Display Semibold" pitchFamily="2" charset="0"/>
                <a:cs typeface="Segoe Sans Display Semibold" pitchFamily="2" charset="0"/>
              </a:rPr>
              <a:t>Draft an email</a:t>
            </a:r>
          </a:p>
        </p:txBody>
      </p:sp>
      <p:sp>
        <p:nvSpPr>
          <p:cNvPr id="35" name="TextBox 34">
            <a:extLst>
              <a:ext uri="{FF2B5EF4-FFF2-40B4-BE49-F238E27FC236}">
                <a16:creationId xmlns:a16="http://schemas.microsoft.com/office/drawing/2014/main" id="{6D67683E-AEB7-AA2C-1278-154D595A6789}"/>
              </a:ext>
            </a:extLst>
          </p:cNvPr>
          <p:cNvSpPr txBox="1"/>
          <p:nvPr/>
        </p:nvSpPr>
        <p:spPr>
          <a:xfrm>
            <a:off x="4518906" y="10921697"/>
            <a:ext cx="2980444" cy="1152431"/>
          </a:xfrm>
          <a:prstGeom prst="rect">
            <a:avLst/>
          </a:prstGeom>
          <a:noFill/>
        </p:spPr>
        <p:txBody>
          <a:bodyPr wrap="square" lIns="0" tIns="0" rIns="0" bIns="0" rtlCol="0">
            <a:spAutoFit/>
          </a:bodyPr>
          <a:lstStyle/>
          <a:p>
            <a:pPr>
              <a:lnSpc>
                <a:spcPct val="105000"/>
              </a:lnSpc>
            </a:pPr>
            <a:r>
              <a:rPr lang="en-US" sz="1450" dirty="0">
                <a:latin typeface="Segoe Sans Display" pitchFamily="2" charset="0"/>
                <a:cs typeface="Segoe Sans Display" pitchFamily="2" charset="0"/>
              </a:rPr>
              <a:t>“Draft a personal email I can send to people in [Role] to call their attention to [Product’s] launch using [/launch announcement] to create some talking points].”</a:t>
            </a:r>
          </a:p>
        </p:txBody>
      </p:sp>
      <p:sp>
        <p:nvSpPr>
          <p:cNvPr id="36" name="TextBox 35">
            <a:extLst>
              <a:ext uri="{FF2B5EF4-FFF2-40B4-BE49-F238E27FC236}">
                <a16:creationId xmlns:a16="http://schemas.microsoft.com/office/drawing/2014/main" id="{03BACB01-22F9-D2DE-B58A-77D6DF96BF57}"/>
              </a:ext>
            </a:extLst>
          </p:cNvPr>
          <p:cNvSpPr txBox="1"/>
          <p:nvPr/>
        </p:nvSpPr>
        <p:spPr>
          <a:xfrm>
            <a:off x="4525256" y="12076652"/>
            <a:ext cx="3200400" cy="296813"/>
          </a:xfrm>
          <a:prstGeom prst="rect">
            <a:avLst/>
          </a:prstGeom>
          <a:noFill/>
        </p:spPr>
        <p:txBody>
          <a:bodyPr wrap="square" lIns="0" tIns="0" rIns="0" bIns="0" rtlCol="0">
            <a:spAutoFit/>
          </a:bodyPr>
          <a:lstStyle/>
          <a:p>
            <a:pPr>
              <a:lnSpc>
                <a:spcPct val="105000"/>
              </a:lnSpc>
            </a:pPr>
            <a:r>
              <a:rPr lang="en-US" sz="2000" spc="-50">
                <a:latin typeface="Segoe Sans Display Semibold" pitchFamily="2" charset="0"/>
                <a:cs typeface="Segoe Sans Display Semibold" pitchFamily="2" charset="0"/>
              </a:rPr>
              <a:t>Prepare for meetings</a:t>
            </a:r>
          </a:p>
        </p:txBody>
      </p:sp>
      <p:sp>
        <p:nvSpPr>
          <p:cNvPr id="37" name="TextBox 36">
            <a:extLst>
              <a:ext uri="{FF2B5EF4-FFF2-40B4-BE49-F238E27FC236}">
                <a16:creationId xmlns:a16="http://schemas.microsoft.com/office/drawing/2014/main" id="{BA0F8F5E-85E3-906A-1762-8E83462F3F84}"/>
              </a:ext>
            </a:extLst>
          </p:cNvPr>
          <p:cNvSpPr txBox="1"/>
          <p:nvPr/>
        </p:nvSpPr>
        <p:spPr>
          <a:xfrm>
            <a:off x="4506206" y="12526531"/>
            <a:ext cx="3005844" cy="918136"/>
          </a:xfrm>
          <a:prstGeom prst="rect">
            <a:avLst/>
          </a:prstGeom>
          <a:noFill/>
        </p:spPr>
        <p:txBody>
          <a:bodyPr wrap="square" lIns="0" tIns="0" rIns="0" bIns="0" rtlCol="0">
            <a:spAutoFit/>
          </a:bodyPr>
          <a:lstStyle/>
          <a:p>
            <a:pPr>
              <a:lnSpc>
                <a:spcPct val="105000"/>
              </a:lnSpc>
            </a:pPr>
            <a:r>
              <a:rPr lang="en-US" sz="1450" dirty="0">
                <a:latin typeface="Segoe Sans Display" pitchFamily="2" charset="0"/>
                <a:cs typeface="Segoe Sans Display" pitchFamily="2" charset="0"/>
              </a:rPr>
              <a:t>“Create a storyboard for a 60-minute keynote where I need to engage a room full of [Audience] about [Topic]; use [File] and [File] as background.”</a:t>
            </a:r>
          </a:p>
        </p:txBody>
      </p:sp>
      <p:pic>
        <p:nvPicPr>
          <p:cNvPr id="45" name="Graphic 44">
            <a:extLst>
              <a:ext uri="{FF2B5EF4-FFF2-40B4-BE49-F238E27FC236}">
                <a16:creationId xmlns:a16="http://schemas.microsoft.com/office/drawing/2014/main" id="{D555B637-9DBA-68DA-0758-97C1CE9E5E98}"/>
              </a:ext>
              <a:ext uri="{C183D7F6-B498-43B3-948B-1728B52AA6E4}">
                <adec:decorative xmlns:adec="http://schemas.microsoft.com/office/drawing/2017/decorative" val="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41300" y="13599232"/>
            <a:ext cx="1609344" cy="1609344"/>
          </a:xfrm>
          <a:prstGeom prst="rect">
            <a:avLst/>
          </a:prstGeom>
        </p:spPr>
      </p:pic>
      <p:sp>
        <p:nvSpPr>
          <p:cNvPr id="46" name="TextBox 45">
            <a:extLst>
              <a:ext uri="{FF2B5EF4-FFF2-40B4-BE49-F238E27FC236}">
                <a16:creationId xmlns:a16="http://schemas.microsoft.com/office/drawing/2014/main" id="{8FD94843-52A4-7D5D-3719-A688A8BF03FC}"/>
              </a:ext>
            </a:extLst>
          </p:cNvPr>
          <p:cNvSpPr txBox="1"/>
          <p:nvPr/>
        </p:nvSpPr>
        <p:spPr>
          <a:xfrm>
            <a:off x="1699506" y="14038802"/>
            <a:ext cx="2008894" cy="738664"/>
          </a:xfrm>
          <a:prstGeom prst="rect">
            <a:avLst/>
          </a:prstGeom>
          <a:noFill/>
        </p:spPr>
        <p:txBody>
          <a:bodyPr wrap="square" lIns="0" tIns="0" rIns="0" bIns="0" rtlCol="0">
            <a:spAutoFit/>
          </a:bodyPr>
          <a:lstStyle/>
          <a:p>
            <a:r>
              <a:rPr lang="en-US" sz="2400" spc="-50" dirty="0">
                <a:latin typeface="Segoe Sans Display Semibold" pitchFamily="2" charset="0"/>
                <a:cs typeface="Segoe Sans Display Semibold" pitchFamily="2" charset="0"/>
              </a:rPr>
              <a:t>Copilot Chat in Word</a:t>
            </a:r>
          </a:p>
        </p:txBody>
      </p:sp>
      <p:sp>
        <p:nvSpPr>
          <p:cNvPr id="47" name="TextBox 46">
            <a:extLst>
              <a:ext uri="{FF2B5EF4-FFF2-40B4-BE49-F238E27FC236}">
                <a16:creationId xmlns:a16="http://schemas.microsoft.com/office/drawing/2014/main" id="{0F9DEE7B-7D42-D525-6978-B753807F0F74}"/>
              </a:ext>
            </a:extLst>
          </p:cNvPr>
          <p:cNvSpPr txBox="1"/>
          <p:nvPr/>
        </p:nvSpPr>
        <p:spPr>
          <a:xfrm>
            <a:off x="660400" y="15022802"/>
            <a:ext cx="3196344" cy="276999"/>
          </a:xfrm>
          <a:prstGeom prst="rect">
            <a:avLst/>
          </a:prstGeom>
          <a:noFill/>
        </p:spPr>
        <p:txBody>
          <a:bodyPr wrap="square" lIns="0" tIns="0" rIns="0" bIns="0" rtlCol="0">
            <a:spAutoFit/>
          </a:bodyPr>
          <a:lstStyle/>
          <a:p>
            <a:pPr>
              <a:lnSpc>
                <a:spcPct val="90000"/>
              </a:lnSpc>
            </a:pPr>
            <a:r>
              <a:rPr lang="en-US" sz="2000" spc="-50" dirty="0">
                <a:latin typeface="Segoe Sans Display Semibold" pitchFamily="2" charset="0"/>
                <a:cs typeface="Segoe Sans Display Semibold" pitchFamily="2" charset="0"/>
              </a:rPr>
              <a:t>Get feedback on your writing</a:t>
            </a:r>
          </a:p>
        </p:txBody>
      </p:sp>
      <p:sp>
        <p:nvSpPr>
          <p:cNvPr id="48" name="TextBox 47">
            <a:extLst>
              <a:ext uri="{FF2B5EF4-FFF2-40B4-BE49-F238E27FC236}">
                <a16:creationId xmlns:a16="http://schemas.microsoft.com/office/drawing/2014/main" id="{2F35BFBE-4494-6478-3BF6-1001624D8FE9}"/>
              </a:ext>
            </a:extLst>
          </p:cNvPr>
          <p:cNvSpPr txBox="1"/>
          <p:nvPr/>
        </p:nvSpPr>
        <p:spPr>
          <a:xfrm>
            <a:off x="670806" y="15415679"/>
            <a:ext cx="3202694" cy="683842"/>
          </a:xfrm>
          <a:prstGeom prst="rect">
            <a:avLst/>
          </a:prstGeom>
          <a:noFill/>
        </p:spPr>
        <p:txBody>
          <a:bodyPr wrap="square" lIns="0" tIns="0" rIns="0" bIns="0" rtlCol="0">
            <a:spAutoFit/>
          </a:bodyPr>
          <a:lstStyle/>
          <a:p>
            <a:pPr>
              <a:lnSpc>
                <a:spcPct val="105000"/>
              </a:lnSpc>
            </a:pPr>
            <a:r>
              <a:rPr lang="en-US" sz="1450" dirty="0">
                <a:latin typeface="Segoe Sans Display" pitchFamily="2" charset="0"/>
                <a:cs typeface="Segoe Sans Display" pitchFamily="2" charset="0"/>
              </a:rPr>
              <a:t>“What are some questions a reader might have when going through this document?”</a:t>
            </a:r>
          </a:p>
        </p:txBody>
      </p:sp>
      <p:sp>
        <p:nvSpPr>
          <p:cNvPr id="49" name="TextBox 48">
            <a:extLst>
              <a:ext uri="{FF2B5EF4-FFF2-40B4-BE49-F238E27FC236}">
                <a16:creationId xmlns:a16="http://schemas.microsoft.com/office/drawing/2014/main" id="{67A6B0F5-CD30-D918-F1EC-DA67510E30E3}"/>
              </a:ext>
            </a:extLst>
          </p:cNvPr>
          <p:cNvSpPr txBox="1"/>
          <p:nvPr/>
        </p:nvSpPr>
        <p:spPr>
          <a:xfrm>
            <a:off x="664456" y="16451802"/>
            <a:ext cx="3196344" cy="553998"/>
          </a:xfrm>
          <a:prstGeom prst="rect">
            <a:avLst/>
          </a:prstGeom>
          <a:noFill/>
        </p:spPr>
        <p:txBody>
          <a:bodyPr wrap="square" lIns="0" tIns="0" rIns="0" bIns="0" rtlCol="0">
            <a:spAutoFit/>
          </a:bodyPr>
          <a:lstStyle/>
          <a:p>
            <a:pPr>
              <a:lnSpc>
                <a:spcPct val="90000"/>
              </a:lnSpc>
            </a:pPr>
            <a:r>
              <a:rPr lang="en-US" sz="2000" spc="-50" dirty="0">
                <a:latin typeface="Segoe Sans Display Semibold" pitchFamily="2" charset="0"/>
                <a:cs typeface="Segoe Sans Display Semibold" pitchFamily="2" charset="0"/>
              </a:rPr>
              <a:t>Summarize a detailed process document</a:t>
            </a:r>
          </a:p>
        </p:txBody>
      </p:sp>
      <p:sp>
        <p:nvSpPr>
          <p:cNvPr id="50" name="TextBox 49">
            <a:extLst>
              <a:ext uri="{FF2B5EF4-FFF2-40B4-BE49-F238E27FC236}">
                <a16:creationId xmlns:a16="http://schemas.microsoft.com/office/drawing/2014/main" id="{756E50F7-9CD9-1177-4B1C-A7F30209CCAE}"/>
              </a:ext>
            </a:extLst>
          </p:cNvPr>
          <p:cNvSpPr txBox="1"/>
          <p:nvPr/>
        </p:nvSpPr>
        <p:spPr>
          <a:xfrm>
            <a:off x="664456" y="17074102"/>
            <a:ext cx="3202694" cy="683842"/>
          </a:xfrm>
          <a:prstGeom prst="rect">
            <a:avLst/>
          </a:prstGeom>
          <a:noFill/>
        </p:spPr>
        <p:txBody>
          <a:bodyPr wrap="square" lIns="0" tIns="0" rIns="0" bIns="0" rtlCol="0">
            <a:spAutoFit/>
          </a:bodyPr>
          <a:lstStyle/>
          <a:p>
            <a:pPr>
              <a:lnSpc>
                <a:spcPct val="105000"/>
              </a:lnSpc>
            </a:pPr>
            <a:r>
              <a:rPr lang="en-US" sz="1450" dirty="0">
                <a:latin typeface="Segoe Sans Display" pitchFamily="2" charset="0"/>
                <a:cs typeface="Segoe Sans Display" pitchFamily="2" charset="0"/>
              </a:rPr>
              <a:t>“Write a summary with the top 5 key points as a draft email that I can send to my team.”</a:t>
            </a:r>
          </a:p>
        </p:txBody>
      </p:sp>
      <p:pic>
        <p:nvPicPr>
          <p:cNvPr id="51" name="Graphic 50">
            <a:extLst>
              <a:ext uri="{FF2B5EF4-FFF2-40B4-BE49-F238E27FC236}">
                <a16:creationId xmlns:a16="http://schemas.microsoft.com/office/drawing/2014/main" id="{378F1618-DC44-AF5D-B8F4-319299A381F6}"/>
              </a:ext>
              <a:ext uri="{C183D7F6-B498-43B3-948B-1728B52AA6E4}">
                <adec:decorative xmlns:adec="http://schemas.microsoft.com/office/drawing/2017/decorative" val="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108450" y="13599232"/>
            <a:ext cx="1609344" cy="1609344"/>
          </a:xfrm>
          <a:prstGeom prst="rect">
            <a:avLst/>
          </a:prstGeom>
        </p:spPr>
      </p:pic>
      <p:sp>
        <p:nvSpPr>
          <p:cNvPr id="52" name="TextBox 51">
            <a:extLst>
              <a:ext uri="{FF2B5EF4-FFF2-40B4-BE49-F238E27FC236}">
                <a16:creationId xmlns:a16="http://schemas.microsoft.com/office/drawing/2014/main" id="{932E3339-14F5-0D24-5833-0EBAC1F2826A}"/>
              </a:ext>
            </a:extLst>
          </p:cNvPr>
          <p:cNvSpPr txBox="1"/>
          <p:nvPr/>
        </p:nvSpPr>
        <p:spPr>
          <a:xfrm>
            <a:off x="5560306" y="14038802"/>
            <a:ext cx="2008894" cy="738664"/>
          </a:xfrm>
          <a:prstGeom prst="rect">
            <a:avLst/>
          </a:prstGeom>
          <a:noFill/>
        </p:spPr>
        <p:txBody>
          <a:bodyPr wrap="square" lIns="0" tIns="0" rIns="0" bIns="0" rtlCol="0">
            <a:spAutoFit/>
          </a:bodyPr>
          <a:lstStyle/>
          <a:p>
            <a:r>
              <a:rPr lang="en-US" sz="2400" spc="-50" dirty="0">
                <a:latin typeface="Segoe Sans Display Semibold" pitchFamily="2" charset="0"/>
                <a:cs typeface="Segoe Sans Display Semibold" pitchFamily="2" charset="0"/>
              </a:rPr>
              <a:t>Copilot Chat in Outlook</a:t>
            </a:r>
          </a:p>
        </p:txBody>
      </p:sp>
      <p:sp>
        <p:nvSpPr>
          <p:cNvPr id="53" name="TextBox 52">
            <a:extLst>
              <a:ext uri="{FF2B5EF4-FFF2-40B4-BE49-F238E27FC236}">
                <a16:creationId xmlns:a16="http://schemas.microsoft.com/office/drawing/2014/main" id="{55B8B64C-777A-7D7F-39A6-4812A32B5BD4}"/>
              </a:ext>
            </a:extLst>
          </p:cNvPr>
          <p:cNvSpPr txBox="1"/>
          <p:nvPr/>
        </p:nvSpPr>
        <p:spPr>
          <a:xfrm>
            <a:off x="4518906" y="14991302"/>
            <a:ext cx="3494794" cy="296813"/>
          </a:xfrm>
          <a:prstGeom prst="rect">
            <a:avLst/>
          </a:prstGeom>
          <a:noFill/>
        </p:spPr>
        <p:txBody>
          <a:bodyPr wrap="square" lIns="0" tIns="0" rIns="0" bIns="0" rtlCol="0">
            <a:spAutoFit/>
          </a:bodyPr>
          <a:lstStyle/>
          <a:p>
            <a:pPr>
              <a:lnSpc>
                <a:spcPct val="105000"/>
              </a:lnSpc>
            </a:pPr>
            <a:r>
              <a:rPr lang="en-US" sz="2000" spc="-50">
                <a:latin typeface="Segoe Sans Display Semibold" pitchFamily="2" charset="0"/>
                <a:cs typeface="Segoe Sans Display Semibold" pitchFamily="2" charset="0"/>
              </a:rPr>
              <a:t>Draft personalized emails</a:t>
            </a:r>
          </a:p>
        </p:txBody>
      </p:sp>
      <p:sp>
        <p:nvSpPr>
          <p:cNvPr id="54" name="TextBox 53">
            <a:extLst>
              <a:ext uri="{FF2B5EF4-FFF2-40B4-BE49-F238E27FC236}">
                <a16:creationId xmlns:a16="http://schemas.microsoft.com/office/drawing/2014/main" id="{C083B305-19C0-81D7-73FE-3E714FE33272}"/>
              </a:ext>
            </a:extLst>
          </p:cNvPr>
          <p:cNvSpPr txBox="1"/>
          <p:nvPr/>
        </p:nvSpPr>
        <p:spPr>
          <a:xfrm>
            <a:off x="4518906" y="15340552"/>
            <a:ext cx="2764544" cy="1152431"/>
          </a:xfrm>
          <a:prstGeom prst="rect">
            <a:avLst/>
          </a:prstGeom>
          <a:noFill/>
        </p:spPr>
        <p:txBody>
          <a:bodyPr wrap="square" lIns="0" tIns="0" rIns="0" bIns="0" rtlCol="0">
            <a:spAutoFit/>
          </a:bodyPr>
          <a:lstStyle/>
          <a:p>
            <a:pPr>
              <a:lnSpc>
                <a:spcPct val="105000"/>
              </a:lnSpc>
            </a:pPr>
            <a:r>
              <a:rPr lang="en-US" sz="1450" dirty="0">
                <a:latin typeface="Segoe Sans Display" pitchFamily="2" charset="0"/>
                <a:cs typeface="Segoe Sans Display" pitchFamily="2" charset="0"/>
              </a:rPr>
              <a:t>“Draft an offer letter to [Name] with a start date of [Date]. Include benefits information from [/</a:t>
            </a:r>
            <a:r>
              <a:rPr lang="en-US" sz="1450" dirty="0" err="1">
                <a:latin typeface="Segoe Sans Display" pitchFamily="2" charset="0"/>
                <a:cs typeface="Segoe Sans Display" pitchFamily="2" charset="0"/>
              </a:rPr>
              <a:t>benefitsdoc</a:t>
            </a:r>
            <a:r>
              <a:rPr lang="en-US" sz="1450" dirty="0">
                <a:latin typeface="Segoe Sans Display" pitchFamily="2" charset="0"/>
                <a:cs typeface="Segoe Sans Display" pitchFamily="2" charset="0"/>
              </a:rPr>
              <a:t>] and use a professional tone.”</a:t>
            </a:r>
          </a:p>
        </p:txBody>
      </p:sp>
      <p:sp>
        <p:nvSpPr>
          <p:cNvPr id="55" name="TextBox 54">
            <a:extLst>
              <a:ext uri="{FF2B5EF4-FFF2-40B4-BE49-F238E27FC236}">
                <a16:creationId xmlns:a16="http://schemas.microsoft.com/office/drawing/2014/main" id="{3CE1A00B-E30F-BB6B-8261-A1228D9665F7}"/>
              </a:ext>
            </a:extLst>
          </p:cNvPr>
          <p:cNvSpPr txBox="1"/>
          <p:nvPr/>
        </p:nvSpPr>
        <p:spPr>
          <a:xfrm>
            <a:off x="4518906" y="16584478"/>
            <a:ext cx="3494794" cy="296813"/>
          </a:xfrm>
          <a:prstGeom prst="rect">
            <a:avLst/>
          </a:prstGeom>
          <a:noFill/>
        </p:spPr>
        <p:txBody>
          <a:bodyPr wrap="square" lIns="0" tIns="0" rIns="0" bIns="0" rtlCol="0">
            <a:spAutoFit/>
          </a:bodyPr>
          <a:lstStyle/>
          <a:p>
            <a:pPr>
              <a:lnSpc>
                <a:spcPct val="105000"/>
              </a:lnSpc>
            </a:pPr>
            <a:r>
              <a:rPr lang="en-US" sz="2000" spc="-50" dirty="0">
                <a:latin typeface="Segoe Sans Display Semibold" pitchFamily="2" charset="0"/>
                <a:cs typeface="Segoe Sans Display Semibold" pitchFamily="2" charset="0"/>
              </a:rPr>
              <a:t>Summarize an email</a:t>
            </a:r>
          </a:p>
        </p:txBody>
      </p:sp>
      <p:sp>
        <p:nvSpPr>
          <p:cNvPr id="57" name="TextBox 56">
            <a:extLst>
              <a:ext uri="{FF2B5EF4-FFF2-40B4-BE49-F238E27FC236}">
                <a16:creationId xmlns:a16="http://schemas.microsoft.com/office/drawing/2014/main" id="{948ADCFF-21F6-E34D-163E-9C72F36815EE}"/>
              </a:ext>
            </a:extLst>
          </p:cNvPr>
          <p:cNvSpPr txBox="1"/>
          <p:nvPr/>
        </p:nvSpPr>
        <p:spPr>
          <a:xfrm>
            <a:off x="4506206" y="16974763"/>
            <a:ext cx="3075694" cy="683842"/>
          </a:xfrm>
          <a:prstGeom prst="rect">
            <a:avLst/>
          </a:prstGeom>
          <a:noFill/>
        </p:spPr>
        <p:txBody>
          <a:bodyPr wrap="square" lIns="0" tIns="0" rIns="0" bIns="0" rtlCol="0">
            <a:spAutoFit/>
          </a:bodyPr>
          <a:lstStyle/>
          <a:p>
            <a:pPr>
              <a:lnSpc>
                <a:spcPct val="105000"/>
              </a:lnSpc>
            </a:pPr>
            <a:r>
              <a:rPr lang="en-US" sz="1450" dirty="0">
                <a:latin typeface="Segoe Sans Display" pitchFamily="2" charset="0"/>
                <a:cs typeface="Segoe Sans Display" pitchFamily="2" charset="0"/>
              </a:rPr>
              <a:t>“Summarize this email for the top 3 main points and any action items I need to take.”</a:t>
            </a:r>
          </a:p>
        </p:txBody>
      </p:sp>
      <p:pic>
        <p:nvPicPr>
          <p:cNvPr id="58" name="Graphic 57">
            <a:extLst>
              <a:ext uri="{FF2B5EF4-FFF2-40B4-BE49-F238E27FC236}">
                <a16:creationId xmlns:a16="http://schemas.microsoft.com/office/drawing/2014/main" id="{5DD4F025-C44D-330D-E709-6A855171E6F2}"/>
              </a:ext>
              <a:ext uri="{C183D7F6-B498-43B3-948B-1728B52AA6E4}">
                <adec:decorative xmlns:adec="http://schemas.microsoft.com/office/drawing/2017/decorative" val="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931150" y="13599232"/>
            <a:ext cx="1609344" cy="1609344"/>
          </a:xfrm>
          <a:prstGeom prst="rect">
            <a:avLst/>
          </a:prstGeom>
        </p:spPr>
      </p:pic>
      <p:sp>
        <p:nvSpPr>
          <p:cNvPr id="59" name="TextBox 58">
            <a:extLst>
              <a:ext uri="{FF2B5EF4-FFF2-40B4-BE49-F238E27FC236}">
                <a16:creationId xmlns:a16="http://schemas.microsoft.com/office/drawing/2014/main" id="{EDA6363B-891E-14AC-DF2D-E663CBB7F543}"/>
              </a:ext>
            </a:extLst>
          </p:cNvPr>
          <p:cNvSpPr txBox="1"/>
          <p:nvPr/>
        </p:nvSpPr>
        <p:spPr>
          <a:xfrm>
            <a:off x="9389356" y="14038802"/>
            <a:ext cx="2008894" cy="738664"/>
          </a:xfrm>
          <a:prstGeom prst="rect">
            <a:avLst/>
          </a:prstGeom>
          <a:noFill/>
        </p:spPr>
        <p:txBody>
          <a:bodyPr wrap="square" lIns="0" tIns="0" rIns="0" bIns="0" rtlCol="0">
            <a:spAutoFit/>
          </a:bodyPr>
          <a:lstStyle/>
          <a:p>
            <a:r>
              <a:rPr lang="en-US" sz="2400" spc="-50">
                <a:latin typeface="Segoe Sans Display Semibold" pitchFamily="2" charset="0"/>
                <a:cs typeface="Segoe Sans Display Semibold" pitchFamily="2" charset="0"/>
              </a:rPr>
              <a:t>Copilot in PowerPoint</a:t>
            </a:r>
          </a:p>
        </p:txBody>
      </p:sp>
      <p:sp>
        <p:nvSpPr>
          <p:cNvPr id="60" name="TextBox 59">
            <a:extLst>
              <a:ext uri="{FF2B5EF4-FFF2-40B4-BE49-F238E27FC236}">
                <a16:creationId xmlns:a16="http://schemas.microsoft.com/office/drawing/2014/main" id="{DD379CB6-19D8-E9AB-D362-0DFE96E8EAEC}"/>
              </a:ext>
            </a:extLst>
          </p:cNvPr>
          <p:cNvSpPr txBox="1"/>
          <p:nvPr/>
        </p:nvSpPr>
        <p:spPr>
          <a:xfrm>
            <a:off x="8360656" y="14991302"/>
            <a:ext cx="3494794" cy="296813"/>
          </a:xfrm>
          <a:prstGeom prst="rect">
            <a:avLst/>
          </a:prstGeom>
          <a:noFill/>
        </p:spPr>
        <p:txBody>
          <a:bodyPr wrap="square" lIns="0" tIns="0" rIns="0" bIns="0" rtlCol="0">
            <a:spAutoFit/>
          </a:bodyPr>
          <a:lstStyle/>
          <a:p>
            <a:pPr>
              <a:lnSpc>
                <a:spcPct val="105000"/>
              </a:lnSpc>
            </a:pPr>
            <a:r>
              <a:rPr lang="en-US" sz="2000" spc="-50" dirty="0">
                <a:latin typeface="Segoe Sans Display Semibold" pitchFamily="2" charset="0"/>
                <a:cs typeface="Segoe Sans Display Semibold" pitchFamily="2" charset="0"/>
              </a:rPr>
              <a:t>Update slides</a:t>
            </a:r>
          </a:p>
        </p:txBody>
      </p:sp>
      <p:sp>
        <p:nvSpPr>
          <p:cNvPr id="61" name="TextBox 60">
            <a:extLst>
              <a:ext uri="{FF2B5EF4-FFF2-40B4-BE49-F238E27FC236}">
                <a16:creationId xmlns:a16="http://schemas.microsoft.com/office/drawing/2014/main" id="{426C505F-8029-A3D5-FCB3-77C3859CB9A6}"/>
              </a:ext>
            </a:extLst>
          </p:cNvPr>
          <p:cNvSpPr txBox="1"/>
          <p:nvPr/>
        </p:nvSpPr>
        <p:spPr>
          <a:xfrm>
            <a:off x="8360656" y="15340552"/>
            <a:ext cx="3126494" cy="449547"/>
          </a:xfrm>
          <a:prstGeom prst="rect">
            <a:avLst/>
          </a:prstGeom>
          <a:noFill/>
        </p:spPr>
        <p:txBody>
          <a:bodyPr wrap="square" lIns="0" tIns="0" rIns="0" bIns="0" rtlCol="0">
            <a:spAutoFit/>
          </a:bodyPr>
          <a:lstStyle/>
          <a:p>
            <a:pPr>
              <a:lnSpc>
                <a:spcPct val="105000"/>
              </a:lnSpc>
            </a:pPr>
            <a:r>
              <a:rPr lang="en-US" sz="1450" dirty="0">
                <a:latin typeface="Segoe Sans Display" pitchFamily="2" charset="0"/>
                <a:cs typeface="Segoe Sans Display" pitchFamily="2" charset="0"/>
              </a:rPr>
              <a:t>“Help me re-write the bullets on this slide.”</a:t>
            </a:r>
          </a:p>
        </p:txBody>
      </p:sp>
      <p:sp>
        <p:nvSpPr>
          <p:cNvPr id="62" name="TextBox 61">
            <a:extLst>
              <a:ext uri="{FF2B5EF4-FFF2-40B4-BE49-F238E27FC236}">
                <a16:creationId xmlns:a16="http://schemas.microsoft.com/office/drawing/2014/main" id="{6EB1B980-594F-872C-305D-D3F039A1A186}"/>
              </a:ext>
            </a:extLst>
          </p:cNvPr>
          <p:cNvSpPr txBox="1"/>
          <p:nvPr/>
        </p:nvSpPr>
        <p:spPr>
          <a:xfrm>
            <a:off x="8346028" y="16594384"/>
            <a:ext cx="3196344" cy="276999"/>
          </a:xfrm>
          <a:prstGeom prst="rect">
            <a:avLst/>
          </a:prstGeom>
          <a:noFill/>
        </p:spPr>
        <p:txBody>
          <a:bodyPr wrap="square" lIns="0" tIns="0" rIns="0" bIns="0" rtlCol="0">
            <a:spAutoFit/>
          </a:bodyPr>
          <a:lstStyle/>
          <a:p>
            <a:pPr>
              <a:lnSpc>
                <a:spcPct val="90000"/>
              </a:lnSpc>
            </a:pPr>
            <a:r>
              <a:rPr lang="en-US" sz="2000" spc="-50" dirty="0">
                <a:latin typeface="Segoe Sans Display Semibold" pitchFamily="2" charset="0"/>
                <a:cs typeface="Segoe Sans Display Semibold" pitchFamily="2" charset="0"/>
              </a:rPr>
              <a:t>Add an image</a:t>
            </a:r>
          </a:p>
        </p:txBody>
      </p:sp>
      <p:sp>
        <p:nvSpPr>
          <p:cNvPr id="63" name="TextBox 62">
            <a:extLst>
              <a:ext uri="{FF2B5EF4-FFF2-40B4-BE49-F238E27FC236}">
                <a16:creationId xmlns:a16="http://schemas.microsoft.com/office/drawing/2014/main" id="{1E1352B4-A500-97B9-CD9C-CF40890E8284}"/>
              </a:ext>
            </a:extLst>
          </p:cNvPr>
          <p:cNvSpPr txBox="1"/>
          <p:nvPr/>
        </p:nvSpPr>
        <p:spPr>
          <a:xfrm>
            <a:off x="8346028" y="16986033"/>
            <a:ext cx="3202694" cy="449547"/>
          </a:xfrm>
          <a:prstGeom prst="rect">
            <a:avLst/>
          </a:prstGeom>
          <a:noFill/>
        </p:spPr>
        <p:txBody>
          <a:bodyPr wrap="square" lIns="0" tIns="0" rIns="0" bIns="0" rtlCol="0">
            <a:spAutoFit/>
          </a:bodyPr>
          <a:lstStyle/>
          <a:p>
            <a:pPr>
              <a:lnSpc>
                <a:spcPct val="105000"/>
              </a:lnSpc>
            </a:pPr>
            <a:r>
              <a:rPr lang="en-US" sz="1450" dirty="0">
                <a:latin typeface="Segoe Sans Display" pitchFamily="2" charset="0"/>
                <a:cs typeface="Segoe Sans Display" pitchFamily="2" charset="0"/>
              </a:rPr>
              <a:t>“Generate an image to use in my presentation.”</a:t>
            </a:r>
          </a:p>
        </p:txBody>
      </p:sp>
      <p:sp>
        <p:nvSpPr>
          <p:cNvPr id="460" name="Rectangle 459">
            <a:extLst>
              <a:ext uri="{FF2B5EF4-FFF2-40B4-BE49-F238E27FC236}">
                <a16:creationId xmlns:a16="http://schemas.microsoft.com/office/drawing/2014/main" id="{1C1EDFE0-1355-F5AE-2018-16B696EA2EEB}"/>
              </a:ext>
              <a:ext uri="{C183D7F6-B498-43B3-948B-1728B52AA6E4}">
                <adec:decorative xmlns:adec="http://schemas.microsoft.com/office/drawing/2017/decorative" val="1"/>
              </a:ext>
            </a:extLst>
          </p:cNvPr>
          <p:cNvSpPr/>
          <p:nvPr/>
        </p:nvSpPr>
        <p:spPr>
          <a:xfrm>
            <a:off x="0" y="18855992"/>
            <a:ext cx="12192000" cy="4040880"/>
          </a:xfrm>
          <a:prstGeom prst="rect">
            <a:avLst/>
          </a:prstGeom>
          <a:solidFill>
            <a:srgbClr val="C6E3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1" name="TextBox 460">
            <a:extLst>
              <a:ext uri="{FF2B5EF4-FFF2-40B4-BE49-F238E27FC236}">
                <a16:creationId xmlns:a16="http://schemas.microsoft.com/office/drawing/2014/main" id="{879DE1E6-C3F5-A4BF-FEF5-91E6AF5D86B2}"/>
              </a:ext>
            </a:extLst>
          </p:cNvPr>
          <p:cNvSpPr txBox="1"/>
          <p:nvPr/>
        </p:nvSpPr>
        <p:spPr>
          <a:xfrm>
            <a:off x="448557" y="19387111"/>
            <a:ext cx="3690883" cy="438582"/>
          </a:xfrm>
          <a:prstGeom prst="rect">
            <a:avLst/>
          </a:prstGeom>
          <a:noFill/>
        </p:spPr>
        <p:txBody>
          <a:bodyPr wrap="square" lIns="0" tIns="0" rIns="0" bIns="0" rtlCol="0">
            <a:spAutoFit/>
          </a:bodyPr>
          <a:lstStyle/>
          <a:p>
            <a:pPr>
              <a:lnSpc>
                <a:spcPct val="95000"/>
              </a:lnSpc>
            </a:pPr>
            <a:r>
              <a:rPr lang="en-US" sz="3000" spc="-50">
                <a:latin typeface="Segoe Sans Display Semibold" pitchFamily="2" charset="0"/>
                <a:cs typeface="Segoe Sans Display Semibold" pitchFamily="2" charset="0"/>
              </a:rPr>
              <a:t>Prompt guidance</a:t>
            </a:r>
          </a:p>
        </p:txBody>
      </p:sp>
      <p:sp>
        <p:nvSpPr>
          <p:cNvPr id="466" name="TextBox 465">
            <a:extLst>
              <a:ext uri="{FF2B5EF4-FFF2-40B4-BE49-F238E27FC236}">
                <a16:creationId xmlns:a16="http://schemas.microsoft.com/office/drawing/2014/main" id="{93648A9F-EAFA-4B10-842A-E9E59F3D3141}"/>
              </a:ext>
            </a:extLst>
          </p:cNvPr>
          <p:cNvSpPr txBox="1"/>
          <p:nvPr/>
        </p:nvSpPr>
        <p:spPr>
          <a:xfrm>
            <a:off x="448557" y="19970558"/>
            <a:ext cx="3602448" cy="2718116"/>
          </a:xfrm>
          <a:prstGeom prst="rect">
            <a:avLst/>
          </a:prstGeom>
          <a:noFill/>
        </p:spPr>
        <p:txBody>
          <a:bodyPr wrap="square" lIns="0" tIns="0" rIns="0" bIns="0" rtlCol="0">
            <a:spAutoFit/>
          </a:bodyPr>
          <a:lstStyle/>
          <a:p>
            <a:pPr>
              <a:lnSpc>
                <a:spcPct val="105000"/>
              </a:lnSpc>
              <a:spcAft>
                <a:spcPts val="1200"/>
              </a:spcAft>
            </a:pPr>
            <a:r>
              <a:rPr lang="en-US" sz="1600" dirty="0">
                <a:latin typeface="Segoe Sans Display" pitchFamily="2" charset="0"/>
                <a:cs typeface="Segoe Sans Display" pitchFamily="2" charset="0"/>
              </a:rPr>
              <a:t>Copilot Chat can help you generate content ideas, gain insights, assist with storytelling, translate languages, solve technical problems, and more—all based on your prompt. Prompt Gallery is a helpful resource for finding guidance on using prompts and tips and tricks for building your Copilot skills. </a:t>
            </a:r>
          </a:p>
          <a:p>
            <a:pPr>
              <a:lnSpc>
                <a:spcPct val="105000"/>
              </a:lnSpc>
            </a:pPr>
            <a:r>
              <a:rPr lang="en-US" sz="1600" dirty="0">
                <a:latin typeface="Segoe Sans Display" pitchFamily="2" charset="0"/>
                <a:cs typeface="Segoe Sans Display" pitchFamily="2" charset="0"/>
              </a:rPr>
              <a:t>Visit Prompt Gallery at </a:t>
            </a:r>
            <a:r>
              <a:rPr lang="en-US" sz="1600" dirty="0">
                <a:solidFill>
                  <a:srgbClr val="243A5E"/>
                </a:solidFill>
                <a:latin typeface="Segoe Sans Display Semibold" pitchFamily="2" charset="0"/>
                <a:cs typeface="Segoe Sans Display Semibold" pitchFamily="2" charset="0"/>
                <a:hlinkClick r:id="rId14"/>
              </a:rPr>
              <a:t>aka.ms/</a:t>
            </a:r>
            <a:r>
              <a:rPr lang="en-US" sz="1600" dirty="0" err="1">
                <a:solidFill>
                  <a:srgbClr val="243A5E"/>
                </a:solidFill>
                <a:latin typeface="Segoe Sans Display Semibold" pitchFamily="2" charset="0"/>
                <a:cs typeface="Segoe Sans Display Semibold" pitchFamily="2" charset="0"/>
                <a:hlinkClick r:id="rId14"/>
              </a:rPr>
              <a:t>PromptGallery</a:t>
            </a:r>
            <a:endParaRPr lang="en-US" sz="1600" dirty="0">
              <a:solidFill>
                <a:srgbClr val="243A5E"/>
              </a:solidFill>
              <a:latin typeface="Segoe Sans Display Semibold" pitchFamily="2" charset="0"/>
              <a:cs typeface="Segoe Sans Display Semibold" pitchFamily="2" charset="0"/>
            </a:endParaRPr>
          </a:p>
        </p:txBody>
      </p:sp>
      <p:sp>
        <p:nvSpPr>
          <p:cNvPr id="470" name="TextBox 469">
            <a:extLst>
              <a:ext uri="{FF2B5EF4-FFF2-40B4-BE49-F238E27FC236}">
                <a16:creationId xmlns:a16="http://schemas.microsoft.com/office/drawing/2014/main" id="{BC46526F-CF03-D015-4630-40C5B2719B51}"/>
              </a:ext>
            </a:extLst>
          </p:cNvPr>
          <p:cNvSpPr txBox="1"/>
          <p:nvPr/>
        </p:nvSpPr>
        <p:spPr>
          <a:xfrm>
            <a:off x="448407" y="23773242"/>
            <a:ext cx="3494794" cy="356188"/>
          </a:xfrm>
          <a:prstGeom prst="rect">
            <a:avLst/>
          </a:prstGeom>
          <a:noFill/>
        </p:spPr>
        <p:txBody>
          <a:bodyPr wrap="square" lIns="0" tIns="0" rIns="0" bIns="0" rtlCol="0">
            <a:spAutoFit/>
          </a:bodyPr>
          <a:lstStyle/>
          <a:p>
            <a:pPr>
              <a:lnSpc>
                <a:spcPct val="105000"/>
              </a:lnSpc>
            </a:pPr>
            <a:r>
              <a:rPr lang="en-US" sz="2400" spc="-50">
                <a:gradFill flip="none" rotWithShape="1">
                  <a:gsLst>
                    <a:gs pos="29000">
                      <a:srgbClr val="0078D4"/>
                    </a:gs>
                    <a:gs pos="100000">
                      <a:srgbClr val="C53FCC"/>
                    </a:gs>
                  </a:gsLst>
                  <a:lin ang="0" scaled="1"/>
                  <a:tileRect/>
                </a:gradFill>
                <a:latin typeface="Segoe Sans Display Semibold" pitchFamily="2" charset="0"/>
                <a:cs typeface="Segoe Sans Display Semibold" pitchFamily="2" charset="0"/>
              </a:rPr>
              <a:t>Business owner/operator</a:t>
            </a:r>
          </a:p>
        </p:txBody>
      </p:sp>
      <p:sp>
        <p:nvSpPr>
          <p:cNvPr id="471" name="TextBox 470">
            <a:extLst>
              <a:ext uri="{FF2B5EF4-FFF2-40B4-BE49-F238E27FC236}">
                <a16:creationId xmlns:a16="http://schemas.microsoft.com/office/drawing/2014/main" id="{5FC58D65-9F43-AFA4-F206-08CF9D621D89}"/>
              </a:ext>
            </a:extLst>
          </p:cNvPr>
          <p:cNvSpPr txBox="1"/>
          <p:nvPr/>
        </p:nvSpPr>
        <p:spPr>
          <a:xfrm>
            <a:off x="448407" y="24206878"/>
            <a:ext cx="5378086" cy="1530099"/>
          </a:xfrm>
          <a:prstGeom prst="rect">
            <a:avLst/>
          </a:prstGeom>
          <a:noFill/>
        </p:spPr>
        <p:txBody>
          <a:bodyPr wrap="square" lIns="0" tIns="0" rIns="0" bIns="0" rtlCol="0">
            <a:spAutoFit/>
          </a:bodyPr>
          <a:lstStyle/>
          <a:p>
            <a:pPr>
              <a:lnSpc>
                <a:spcPct val="105000"/>
              </a:lnSpc>
            </a:pPr>
            <a:r>
              <a:rPr lang="en-US" sz="1600" dirty="0">
                <a:latin typeface="Segoe Sans Display" pitchFamily="2" charset="0"/>
                <a:cs typeface="Segoe Sans Display" pitchFamily="2" charset="0"/>
              </a:rPr>
              <a:t>With </a:t>
            </a:r>
            <a:r>
              <a:rPr lang="en-US" sz="1600" dirty="0">
                <a:latin typeface="Segoe Sans Display Semibold" pitchFamily="2" charset="0"/>
                <a:cs typeface="Segoe Sans Display Semibold" pitchFamily="2" charset="0"/>
              </a:rPr>
              <a:t>Copilot in Outlook</a:t>
            </a:r>
            <a:r>
              <a:rPr lang="en-US" sz="1600" dirty="0">
                <a:latin typeface="Segoe Sans Display" pitchFamily="2" charset="0"/>
                <a:cs typeface="Segoe Sans Display" pitchFamily="2" charset="0"/>
              </a:rPr>
              <a:t>, business owners start their days catching up on emails, summarizing them, and quickly crafting personalized responses. With </a:t>
            </a:r>
            <a:r>
              <a:rPr lang="en-US" sz="1600" dirty="0">
                <a:latin typeface="Segoe Sans Display Semibold" pitchFamily="2" charset="0"/>
                <a:cs typeface="Segoe Sans Display Semibold" pitchFamily="2" charset="0"/>
              </a:rPr>
              <a:t>Copilot in Word</a:t>
            </a:r>
            <a:r>
              <a:rPr lang="en-US" sz="1600" dirty="0">
                <a:latin typeface="Segoe Sans Display" pitchFamily="2" charset="0"/>
                <a:cs typeface="Segoe Sans Display" pitchFamily="2" charset="0"/>
              </a:rPr>
              <a:t>, </a:t>
            </a:r>
            <a:br>
              <a:rPr lang="en-US" sz="1600" dirty="0">
                <a:latin typeface="Segoe Sans Display" pitchFamily="2" charset="0"/>
                <a:cs typeface="Segoe Sans Display" pitchFamily="2" charset="0"/>
              </a:rPr>
            </a:br>
            <a:r>
              <a:rPr lang="en-US" sz="1600" dirty="0">
                <a:latin typeface="Segoe Sans Display" pitchFamily="2" charset="0"/>
                <a:cs typeface="Segoe Sans Display" pitchFamily="2" charset="0"/>
              </a:rPr>
              <a:t>they can revise project plans while reviewing and crafting compelling visualizations for budgets and project resources in </a:t>
            </a:r>
            <a:r>
              <a:rPr lang="en-US" sz="1600" dirty="0">
                <a:latin typeface="Segoe Sans Display Semibold" pitchFamily="2" charset="0"/>
                <a:cs typeface="Segoe Sans Display Semibold" pitchFamily="2" charset="0"/>
              </a:rPr>
              <a:t>Copilot in Excel</a:t>
            </a:r>
            <a:r>
              <a:rPr lang="en-US" sz="1600" dirty="0">
                <a:latin typeface="Segoe Sans Display" pitchFamily="2" charset="0"/>
                <a:cs typeface="Segoe Sans Display" pitchFamily="2" charset="0"/>
              </a:rPr>
              <a:t>. </a:t>
            </a:r>
          </a:p>
        </p:txBody>
      </p:sp>
      <p:sp>
        <p:nvSpPr>
          <p:cNvPr id="472" name="TextBox 471">
            <a:extLst>
              <a:ext uri="{FF2B5EF4-FFF2-40B4-BE49-F238E27FC236}">
                <a16:creationId xmlns:a16="http://schemas.microsoft.com/office/drawing/2014/main" id="{47DEA8B8-691E-2D04-68E3-871B0DA76B23}"/>
              </a:ext>
            </a:extLst>
          </p:cNvPr>
          <p:cNvSpPr txBox="1"/>
          <p:nvPr/>
        </p:nvSpPr>
        <p:spPr>
          <a:xfrm>
            <a:off x="448407" y="26461506"/>
            <a:ext cx="3494794" cy="356188"/>
          </a:xfrm>
          <a:prstGeom prst="rect">
            <a:avLst/>
          </a:prstGeom>
          <a:noFill/>
        </p:spPr>
        <p:txBody>
          <a:bodyPr wrap="square" lIns="0" tIns="0" rIns="0" bIns="0" rtlCol="0">
            <a:spAutoFit/>
          </a:bodyPr>
          <a:lstStyle/>
          <a:p>
            <a:pPr>
              <a:lnSpc>
                <a:spcPct val="105000"/>
              </a:lnSpc>
            </a:pPr>
            <a:r>
              <a:rPr lang="en-US" sz="2400" spc="-50">
                <a:gradFill flip="none" rotWithShape="1">
                  <a:gsLst>
                    <a:gs pos="29000">
                      <a:srgbClr val="0078D4"/>
                    </a:gs>
                    <a:gs pos="100000">
                      <a:srgbClr val="C53FCC"/>
                    </a:gs>
                  </a:gsLst>
                  <a:lin ang="0" scaled="1"/>
                  <a:tileRect/>
                </a:gradFill>
                <a:latin typeface="Segoe Sans Display Semibold" pitchFamily="2" charset="0"/>
                <a:cs typeface="Segoe Sans Display Semibold" pitchFamily="2" charset="0"/>
              </a:rPr>
              <a:t>Marketing manager</a:t>
            </a:r>
          </a:p>
        </p:txBody>
      </p:sp>
      <p:sp>
        <p:nvSpPr>
          <p:cNvPr id="473" name="TextBox 472">
            <a:extLst>
              <a:ext uri="{FF2B5EF4-FFF2-40B4-BE49-F238E27FC236}">
                <a16:creationId xmlns:a16="http://schemas.microsoft.com/office/drawing/2014/main" id="{C37D9D29-2AD7-EDA7-A0DF-5C79ADE92A53}"/>
              </a:ext>
            </a:extLst>
          </p:cNvPr>
          <p:cNvSpPr txBox="1"/>
          <p:nvPr/>
        </p:nvSpPr>
        <p:spPr>
          <a:xfrm>
            <a:off x="448407" y="26895142"/>
            <a:ext cx="5378086" cy="754502"/>
          </a:xfrm>
          <a:prstGeom prst="rect">
            <a:avLst/>
          </a:prstGeom>
          <a:noFill/>
        </p:spPr>
        <p:txBody>
          <a:bodyPr wrap="square" lIns="0" tIns="0" rIns="0" bIns="0" rtlCol="0">
            <a:spAutoFit/>
          </a:bodyPr>
          <a:lstStyle/>
          <a:p>
            <a:pPr>
              <a:lnSpc>
                <a:spcPct val="105000"/>
              </a:lnSpc>
            </a:pPr>
            <a:r>
              <a:rPr lang="en-US" sz="1600" dirty="0">
                <a:latin typeface="Segoe Sans Display Semibold" pitchFamily="2" charset="0"/>
                <a:cs typeface="Segoe Sans Display Semibold" pitchFamily="2" charset="0"/>
              </a:rPr>
              <a:t>Copilot </a:t>
            </a:r>
            <a:r>
              <a:rPr lang="en-US" sz="1600" dirty="0">
                <a:latin typeface="Segoe Sans Display" pitchFamily="2" charset="0"/>
                <a:cs typeface="Segoe Sans Display" pitchFamily="2" charset="0"/>
              </a:rPr>
              <a:t>suggests a targeted promotion plan, which can then be refined using </a:t>
            </a:r>
            <a:r>
              <a:rPr lang="en-US" sz="1600" dirty="0">
                <a:latin typeface="Segoe Sans Display Semibold" pitchFamily="2" charset="0"/>
                <a:cs typeface="Segoe Sans Display Semibold" pitchFamily="2" charset="0"/>
              </a:rPr>
              <a:t>Copilot in Word</a:t>
            </a:r>
            <a:r>
              <a:rPr lang="en-US" sz="1600" dirty="0">
                <a:latin typeface="Segoe Sans Display" pitchFamily="2" charset="0"/>
                <a:cs typeface="Segoe Sans Display" pitchFamily="2" charset="0"/>
              </a:rPr>
              <a:t>. </a:t>
            </a:r>
            <a:r>
              <a:rPr lang="en-US" sz="1600" dirty="0">
                <a:latin typeface="Segoe Sans Display Semibold" pitchFamily="2" charset="0"/>
                <a:cs typeface="Segoe Sans Display Semibold" pitchFamily="2" charset="0"/>
              </a:rPr>
              <a:t>Copilot Chat </a:t>
            </a:r>
            <a:r>
              <a:rPr lang="en-US" sz="1600" dirty="0">
                <a:latin typeface="Segoe Sans Display" pitchFamily="2" charset="0"/>
                <a:cs typeface="Segoe Sans Display" pitchFamily="2" charset="0"/>
              </a:rPr>
              <a:t>is used to create illustrations</a:t>
            </a:r>
            <a:r>
              <a:rPr lang="en-US" sz="1600">
                <a:latin typeface="Segoe Sans Display" pitchFamily="2" charset="0"/>
                <a:cs typeface="Segoe Sans Display" pitchFamily="2" charset="0"/>
              </a:rPr>
              <a:t>. </a:t>
            </a:r>
            <a:endParaRPr lang="en-US" sz="1600" dirty="0">
              <a:latin typeface="Segoe Sans Display" pitchFamily="2" charset="0"/>
              <a:cs typeface="Segoe Sans Display" pitchFamily="2" charset="0"/>
            </a:endParaRPr>
          </a:p>
        </p:txBody>
      </p:sp>
      <p:sp>
        <p:nvSpPr>
          <p:cNvPr id="474" name="TextBox 473">
            <a:extLst>
              <a:ext uri="{FF2B5EF4-FFF2-40B4-BE49-F238E27FC236}">
                <a16:creationId xmlns:a16="http://schemas.microsoft.com/office/drawing/2014/main" id="{602C4DBE-0EC6-9DED-B324-5D45B36E6050}"/>
              </a:ext>
            </a:extLst>
          </p:cNvPr>
          <p:cNvSpPr txBox="1"/>
          <p:nvPr/>
        </p:nvSpPr>
        <p:spPr>
          <a:xfrm>
            <a:off x="448407" y="29150278"/>
            <a:ext cx="4981286" cy="356188"/>
          </a:xfrm>
          <a:prstGeom prst="rect">
            <a:avLst/>
          </a:prstGeom>
          <a:noFill/>
        </p:spPr>
        <p:txBody>
          <a:bodyPr wrap="square" lIns="0" tIns="0" rIns="0" bIns="0" rtlCol="0">
            <a:spAutoFit/>
          </a:bodyPr>
          <a:lstStyle/>
          <a:p>
            <a:pPr>
              <a:lnSpc>
                <a:spcPct val="105000"/>
              </a:lnSpc>
            </a:pPr>
            <a:r>
              <a:rPr lang="en-US" sz="2400" spc="-50">
                <a:gradFill flip="none" rotWithShape="1">
                  <a:gsLst>
                    <a:gs pos="29000">
                      <a:srgbClr val="0078D4"/>
                    </a:gs>
                    <a:gs pos="100000">
                      <a:srgbClr val="C53FCC"/>
                    </a:gs>
                  </a:gsLst>
                  <a:lin ang="0" scaled="1"/>
                  <a:tileRect/>
                </a:gradFill>
                <a:latin typeface="Segoe Sans Display Semibold" pitchFamily="2" charset="0"/>
                <a:cs typeface="Segoe Sans Display Semibold" pitchFamily="2" charset="0"/>
              </a:rPr>
              <a:t>Customer support representative</a:t>
            </a:r>
          </a:p>
        </p:txBody>
      </p:sp>
      <p:sp>
        <p:nvSpPr>
          <p:cNvPr id="475" name="TextBox 474">
            <a:extLst>
              <a:ext uri="{FF2B5EF4-FFF2-40B4-BE49-F238E27FC236}">
                <a16:creationId xmlns:a16="http://schemas.microsoft.com/office/drawing/2014/main" id="{CD2EA1C0-1D55-96FA-1487-5EDD3D2C609D}"/>
              </a:ext>
            </a:extLst>
          </p:cNvPr>
          <p:cNvSpPr txBox="1"/>
          <p:nvPr/>
        </p:nvSpPr>
        <p:spPr>
          <a:xfrm>
            <a:off x="448407" y="29583914"/>
            <a:ext cx="5378086" cy="754502"/>
          </a:xfrm>
          <a:prstGeom prst="rect">
            <a:avLst/>
          </a:prstGeom>
          <a:noFill/>
        </p:spPr>
        <p:txBody>
          <a:bodyPr wrap="square" lIns="0" tIns="0" rIns="0" bIns="0" rtlCol="0">
            <a:spAutoFit/>
          </a:bodyPr>
          <a:lstStyle/>
          <a:p>
            <a:pPr>
              <a:lnSpc>
                <a:spcPct val="105000"/>
              </a:lnSpc>
            </a:pPr>
            <a:r>
              <a:rPr lang="en-US" sz="1600" dirty="0">
                <a:latin typeface="Segoe Sans Display" pitchFamily="2" charset="0"/>
                <a:cs typeface="Segoe Sans Display" pitchFamily="2" charset="0"/>
              </a:rPr>
              <a:t>Using </a:t>
            </a:r>
            <a:r>
              <a:rPr lang="en-US" sz="1600" dirty="0">
                <a:latin typeface="Segoe Sans Display Semibold" pitchFamily="2" charset="0"/>
                <a:cs typeface="Segoe Sans Display Semibold" pitchFamily="2" charset="0"/>
              </a:rPr>
              <a:t>Copilot in Outlook</a:t>
            </a:r>
            <a:r>
              <a:rPr lang="en-US" sz="1600" dirty="0">
                <a:latin typeface="Segoe Sans Display" pitchFamily="2" charset="0"/>
                <a:cs typeface="Segoe Sans Display" pitchFamily="2" charset="0"/>
              </a:rPr>
              <a:t>, support representatives can generate empathetic and professional email responses </a:t>
            </a:r>
            <a:br>
              <a:rPr lang="en-US" sz="1600" dirty="0">
                <a:latin typeface="Segoe Sans Display" pitchFamily="2" charset="0"/>
                <a:cs typeface="Segoe Sans Display" pitchFamily="2" charset="0"/>
              </a:rPr>
            </a:br>
            <a:r>
              <a:rPr lang="en-US" sz="1600" dirty="0">
                <a:latin typeface="Segoe Sans Display" pitchFamily="2" charset="0"/>
                <a:cs typeface="Segoe Sans Display" pitchFamily="2" charset="0"/>
              </a:rPr>
              <a:t>to customer </a:t>
            </a:r>
            <a:r>
              <a:rPr lang="en-US" sz="1600">
                <a:latin typeface="Segoe Sans Display" pitchFamily="2" charset="0"/>
                <a:cs typeface="Segoe Sans Display" pitchFamily="2" charset="0"/>
              </a:rPr>
              <a:t>queries.</a:t>
            </a:r>
            <a:endParaRPr lang="en-US" sz="1600" dirty="0">
              <a:latin typeface="Segoe Sans Display" pitchFamily="2" charset="0"/>
              <a:cs typeface="Segoe Sans Display" pitchFamily="2" charset="0"/>
            </a:endParaRPr>
          </a:p>
        </p:txBody>
      </p:sp>
      <p:sp>
        <p:nvSpPr>
          <p:cNvPr id="476" name="TextBox 475">
            <a:extLst>
              <a:ext uri="{FF2B5EF4-FFF2-40B4-BE49-F238E27FC236}">
                <a16:creationId xmlns:a16="http://schemas.microsoft.com/office/drawing/2014/main" id="{76F0D5A9-DA66-58EA-E0C7-C0498BC3F12E}"/>
              </a:ext>
            </a:extLst>
          </p:cNvPr>
          <p:cNvSpPr txBox="1"/>
          <p:nvPr/>
        </p:nvSpPr>
        <p:spPr>
          <a:xfrm>
            <a:off x="6205957" y="23773242"/>
            <a:ext cx="3494794" cy="356188"/>
          </a:xfrm>
          <a:prstGeom prst="rect">
            <a:avLst/>
          </a:prstGeom>
          <a:noFill/>
        </p:spPr>
        <p:txBody>
          <a:bodyPr wrap="square" lIns="0" tIns="0" rIns="0" bIns="0" rtlCol="0">
            <a:spAutoFit/>
          </a:bodyPr>
          <a:lstStyle/>
          <a:p>
            <a:pPr>
              <a:lnSpc>
                <a:spcPct val="105000"/>
              </a:lnSpc>
            </a:pPr>
            <a:r>
              <a:rPr lang="en-US" sz="2400" spc="-50">
                <a:gradFill flip="none" rotWithShape="1">
                  <a:gsLst>
                    <a:gs pos="29000">
                      <a:srgbClr val="0078D4"/>
                    </a:gs>
                    <a:gs pos="100000">
                      <a:srgbClr val="C53FCC"/>
                    </a:gs>
                  </a:gsLst>
                  <a:lin ang="0" scaled="1"/>
                  <a:tileRect/>
                </a:gradFill>
                <a:latin typeface="Segoe Sans Display Semibold" pitchFamily="2" charset="0"/>
                <a:cs typeface="Segoe Sans Display Semibold" pitchFamily="2" charset="0"/>
              </a:rPr>
              <a:t>Sales representative</a:t>
            </a:r>
          </a:p>
        </p:txBody>
      </p:sp>
      <p:sp>
        <p:nvSpPr>
          <p:cNvPr id="477" name="TextBox 476">
            <a:extLst>
              <a:ext uri="{FF2B5EF4-FFF2-40B4-BE49-F238E27FC236}">
                <a16:creationId xmlns:a16="http://schemas.microsoft.com/office/drawing/2014/main" id="{076874A3-9D91-6B3F-678B-EB3CE2E2418C}"/>
              </a:ext>
            </a:extLst>
          </p:cNvPr>
          <p:cNvSpPr txBox="1"/>
          <p:nvPr/>
        </p:nvSpPr>
        <p:spPr>
          <a:xfrm>
            <a:off x="6205957" y="24206878"/>
            <a:ext cx="5378086" cy="1271567"/>
          </a:xfrm>
          <a:prstGeom prst="rect">
            <a:avLst/>
          </a:prstGeom>
          <a:noFill/>
        </p:spPr>
        <p:txBody>
          <a:bodyPr wrap="square" lIns="0" tIns="0" rIns="0" bIns="0" rtlCol="0">
            <a:spAutoFit/>
          </a:bodyPr>
          <a:lstStyle/>
          <a:p>
            <a:pPr>
              <a:lnSpc>
                <a:spcPct val="105000"/>
              </a:lnSpc>
            </a:pPr>
            <a:r>
              <a:rPr lang="en-US" sz="1600" dirty="0">
                <a:latin typeface="Segoe Sans Display" pitchFamily="2" charset="0"/>
                <a:cs typeface="Segoe Sans Display" pitchFamily="2" charset="0"/>
              </a:rPr>
              <a:t>Using </a:t>
            </a:r>
            <a:r>
              <a:rPr lang="en-US" sz="1600" dirty="0">
                <a:latin typeface="Segoe Sans Display Semibold" pitchFamily="2" charset="0"/>
                <a:cs typeface="Segoe Sans Display Semibold" pitchFamily="2" charset="0"/>
              </a:rPr>
              <a:t>Copilot in Outlook</a:t>
            </a:r>
            <a:r>
              <a:rPr lang="en-US" sz="1600" dirty="0">
                <a:latin typeface="Segoe Sans Display" pitchFamily="2" charset="0"/>
                <a:cs typeface="Segoe Sans Display" pitchFamily="2" charset="0"/>
              </a:rPr>
              <a:t>, a salesperson writes with persuasive language about company offerings. With Copilot, they can reach more potential customers in less time. </a:t>
            </a:r>
            <a:br>
              <a:rPr lang="en-US" sz="1600" dirty="0">
                <a:latin typeface="Segoe Sans Display" pitchFamily="2" charset="0"/>
                <a:cs typeface="Segoe Sans Display" pitchFamily="2" charset="0"/>
              </a:rPr>
            </a:br>
            <a:r>
              <a:rPr lang="en-US" sz="1600" dirty="0">
                <a:latin typeface="Segoe Sans Display" pitchFamily="2" charset="0"/>
                <a:cs typeface="Segoe Sans Display" pitchFamily="2" charset="0"/>
              </a:rPr>
              <a:t>They can then customize a sales presentation faster with </a:t>
            </a:r>
            <a:r>
              <a:rPr lang="en-US" sz="1600" dirty="0">
                <a:latin typeface="Segoe Sans Display Semibold" pitchFamily="2" charset="0"/>
                <a:cs typeface="Segoe Sans Display Semibold" pitchFamily="2" charset="0"/>
              </a:rPr>
              <a:t>Copilot in PowerPoint</a:t>
            </a:r>
            <a:r>
              <a:rPr lang="en-US" sz="1600" dirty="0">
                <a:latin typeface="Segoe Sans Display" pitchFamily="2" charset="0"/>
                <a:cs typeface="Segoe Sans Display" pitchFamily="2" charset="0"/>
              </a:rPr>
              <a:t>. </a:t>
            </a:r>
          </a:p>
        </p:txBody>
      </p:sp>
      <p:sp>
        <p:nvSpPr>
          <p:cNvPr id="478" name="TextBox 477">
            <a:extLst>
              <a:ext uri="{FF2B5EF4-FFF2-40B4-BE49-F238E27FC236}">
                <a16:creationId xmlns:a16="http://schemas.microsoft.com/office/drawing/2014/main" id="{2FC43E7A-9B57-BA7F-8D17-DF2BDF9B4C6A}"/>
              </a:ext>
            </a:extLst>
          </p:cNvPr>
          <p:cNvSpPr txBox="1"/>
          <p:nvPr/>
        </p:nvSpPr>
        <p:spPr>
          <a:xfrm>
            <a:off x="6205957" y="26461506"/>
            <a:ext cx="3494794" cy="356188"/>
          </a:xfrm>
          <a:prstGeom prst="rect">
            <a:avLst/>
          </a:prstGeom>
          <a:noFill/>
        </p:spPr>
        <p:txBody>
          <a:bodyPr wrap="square" lIns="0" tIns="0" rIns="0" bIns="0" rtlCol="0">
            <a:spAutoFit/>
          </a:bodyPr>
          <a:lstStyle/>
          <a:p>
            <a:pPr>
              <a:lnSpc>
                <a:spcPct val="105000"/>
              </a:lnSpc>
            </a:pPr>
            <a:r>
              <a:rPr lang="en-US" sz="2400" spc="-50">
                <a:gradFill flip="none" rotWithShape="1">
                  <a:gsLst>
                    <a:gs pos="29000">
                      <a:srgbClr val="0078D4"/>
                    </a:gs>
                    <a:gs pos="100000">
                      <a:srgbClr val="C53FCC"/>
                    </a:gs>
                  </a:gsLst>
                  <a:lin ang="0" scaled="1"/>
                  <a:tileRect/>
                </a:gradFill>
                <a:latin typeface="Segoe Sans Display Semibold" pitchFamily="2" charset="0"/>
                <a:cs typeface="Segoe Sans Display Semibold" pitchFamily="2" charset="0"/>
              </a:rPr>
              <a:t>Financial analyst</a:t>
            </a:r>
          </a:p>
        </p:txBody>
      </p:sp>
      <p:sp>
        <p:nvSpPr>
          <p:cNvPr id="479" name="TextBox 478">
            <a:extLst>
              <a:ext uri="{FF2B5EF4-FFF2-40B4-BE49-F238E27FC236}">
                <a16:creationId xmlns:a16="http://schemas.microsoft.com/office/drawing/2014/main" id="{AE2E6AB3-47A5-A677-4111-17E33DE61E5E}"/>
              </a:ext>
            </a:extLst>
          </p:cNvPr>
          <p:cNvSpPr txBox="1"/>
          <p:nvPr/>
        </p:nvSpPr>
        <p:spPr>
          <a:xfrm>
            <a:off x="6205957" y="26895142"/>
            <a:ext cx="5378086" cy="1271567"/>
          </a:xfrm>
          <a:prstGeom prst="rect">
            <a:avLst/>
          </a:prstGeom>
          <a:noFill/>
        </p:spPr>
        <p:txBody>
          <a:bodyPr wrap="square" lIns="0" tIns="0" rIns="0" bIns="0" rtlCol="0">
            <a:spAutoFit/>
          </a:bodyPr>
          <a:lstStyle/>
          <a:p>
            <a:pPr>
              <a:lnSpc>
                <a:spcPct val="105000"/>
              </a:lnSpc>
            </a:pPr>
            <a:r>
              <a:rPr lang="en-US" sz="1600" dirty="0">
                <a:latin typeface="Segoe Sans Display" pitchFamily="2" charset="0"/>
                <a:cs typeface="Segoe Sans Display" pitchFamily="2" charset="0"/>
              </a:rPr>
              <a:t>To analyze a spike in sales, a financial analyst opens </a:t>
            </a:r>
            <a:r>
              <a:rPr lang="en-US" sz="1600" dirty="0">
                <a:latin typeface="Segoe Sans Display Semibold" pitchFamily="2" charset="0"/>
                <a:cs typeface="Segoe Sans Display Semibold" pitchFamily="2" charset="0"/>
              </a:rPr>
              <a:t>Copilot in Excel</a:t>
            </a:r>
            <a:r>
              <a:rPr lang="en-US" sz="1600" dirty="0">
                <a:latin typeface="Segoe Sans Display" pitchFamily="2" charset="0"/>
                <a:cs typeface="Segoe Sans Display" pitchFamily="2" charset="0"/>
              </a:rPr>
              <a:t> to analyze past performance of the product and create graphs from the data. </a:t>
            </a:r>
            <a:r>
              <a:rPr lang="en-US" sz="1600" dirty="0">
                <a:latin typeface="Segoe Sans Display Semibold" pitchFamily="2" charset="0"/>
                <a:cs typeface="Segoe Sans Display Semibold" pitchFamily="2" charset="0"/>
              </a:rPr>
              <a:t>Copilot </a:t>
            </a:r>
            <a:r>
              <a:rPr lang="en-US" sz="1600" dirty="0">
                <a:latin typeface="Segoe Sans Display" pitchFamily="2" charset="0"/>
                <a:cs typeface="Segoe Sans Display" pitchFamily="2" charset="0"/>
              </a:rPr>
              <a:t>helps the analyst find news articles on recent events that may have impacted the results.</a:t>
            </a:r>
          </a:p>
        </p:txBody>
      </p:sp>
      <p:sp>
        <p:nvSpPr>
          <p:cNvPr id="480" name="TextBox 479">
            <a:extLst>
              <a:ext uri="{FF2B5EF4-FFF2-40B4-BE49-F238E27FC236}">
                <a16:creationId xmlns:a16="http://schemas.microsoft.com/office/drawing/2014/main" id="{F98642EF-C522-6705-8337-9C232D3BEC2A}"/>
              </a:ext>
            </a:extLst>
          </p:cNvPr>
          <p:cNvSpPr txBox="1"/>
          <p:nvPr/>
        </p:nvSpPr>
        <p:spPr>
          <a:xfrm>
            <a:off x="6205958" y="29150278"/>
            <a:ext cx="3494794" cy="356188"/>
          </a:xfrm>
          <a:prstGeom prst="rect">
            <a:avLst/>
          </a:prstGeom>
          <a:noFill/>
        </p:spPr>
        <p:txBody>
          <a:bodyPr wrap="square" lIns="0" tIns="0" rIns="0" bIns="0" rtlCol="0">
            <a:spAutoFit/>
          </a:bodyPr>
          <a:lstStyle/>
          <a:p>
            <a:pPr>
              <a:lnSpc>
                <a:spcPct val="105000"/>
              </a:lnSpc>
            </a:pPr>
            <a:r>
              <a:rPr lang="en-US" sz="2400" spc="-50">
                <a:gradFill flip="none" rotWithShape="1">
                  <a:gsLst>
                    <a:gs pos="29000">
                      <a:srgbClr val="0078D4"/>
                    </a:gs>
                    <a:gs pos="100000">
                      <a:srgbClr val="C53FCC"/>
                    </a:gs>
                  </a:gsLst>
                  <a:lin ang="0" scaled="1"/>
                  <a:tileRect/>
                </a:gradFill>
                <a:latin typeface="Segoe Sans Display Semibold" pitchFamily="2" charset="0"/>
                <a:cs typeface="Segoe Sans Display Semibold" pitchFamily="2" charset="0"/>
              </a:rPr>
              <a:t>IT manager</a:t>
            </a:r>
          </a:p>
        </p:txBody>
      </p:sp>
      <p:sp>
        <p:nvSpPr>
          <p:cNvPr id="481" name="TextBox 480">
            <a:extLst>
              <a:ext uri="{FF2B5EF4-FFF2-40B4-BE49-F238E27FC236}">
                <a16:creationId xmlns:a16="http://schemas.microsoft.com/office/drawing/2014/main" id="{3CF3FD71-CC40-32BB-FD32-F5D335CEEB4B}"/>
              </a:ext>
            </a:extLst>
          </p:cNvPr>
          <p:cNvSpPr txBox="1"/>
          <p:nvPr/>
        </p:nvSpPr>
        <p:spPr>
          <a:xfrm>
            <a:off x="6205957" y="29583914"/>
            <a:ext cx="5430871" cy="1013034"/>
          </a:xfrm>
          <a:prstGeom prst="rect">
            <a:avLst/>
          </a:prstGeom>
          <a:noFill/>
        </p:spPr>
        <p:txBody>
          <a:bodyPr wrap="square" lIns="0" tIns="0" rIns="0" bIns="0" rtlCol="0">
            <a:spAutoFit/>
          </a:bodyPr>
          <a:lstStyle/>
          <a:p>
            <a:pPr>
              <a:lnSpc>
                <a:spcPct val="105000"/>
              </a:lnSpc>
            </a:pPr>
            <a:r>
              <a:rPr lang="en-US" sz="1600" dirty="0">
                <a:latin typeface="Segoe Sans Display" pitchFamily="2" charset="0"/>
                <a:cs typeface="Segoe Sans Display" pitchFamily="2" charset="0"/>
              </a:rPr>
              <a:t>Using </a:t>
            </a:r>
            <a:r>
              <a:rPr lang="en-US" sz="1600" dirty="0">
                <a:latin typeface="Segoe Sans Display Semibold" pitchFamily="2" charset="0"/>
                <a:cs typeface="Segoe Sans Display Semibold" pitchFamily="2" charset="0"/>
              </a:rPr>
              <a:t>Copilot in Word</a:t>
            </a:r>
            <a:r>
              <a:rPr lang="en-US" sz="1600" dirty="0">
                <a:latin typeface="Segoe Sans Display" pitchFamily="2" charset="0"/>
                <a:cs typeface="Segoe Sans Display" pitchFamily="2" charset="0"/>
              </a:rPr>
              <a:t>, they prompt Copilot to summarize user feedback in bullet points. </a:t>
            </a:r>
            <a:r>
              <a:rPr lang="en-US" sz="1600" dirty="0">
                <a:latin typeface="Segoe Sans Display Semibold" pitchFamily="2" charset="0"/>
                <a:cs typeface="Segoe Sans Display Semibold" pitchFamily="2" charset="0"/>
              </a:rPr>
              <a:t>Copilot Chat</a:t>
            </a:r>
            <a:r>
              <a:rPr lang="en-US" sz="1600" dirty="0">
                <a:latin typeface="Segoe Sans Display" pitchFamily="2" charset="0"/>
                <a:cs typeface="Segoe Sans Display" pitchFamily="2" charset="0"/>
              </a:rPr>
              <a:t> helps to find information on vendor offerings to address the employee needs.</a:t>
            </a:r>
          </a:p>
        </p:txBody>
      </p:sp>
      <p:grpSp>
        <p:nvGrpSpPr>
          <p:cNvPr id="482" name="Group 481">
            <a:extLst>
              <a:ext uri="{FF2B5EF4-FFF2-40B4-BE49-F238E27FC236}">
                <a16:creationId xmlns:a16="http://schemas.microsoft.com/office/drawing/2014/main" id="{6788B369-D198-C61E-1D24-5C3E4FAC343A}"/>
              </a:ext>
              <a:ext uri="{C183D7F6-B498-43B3-948B-1728B52AA6E4}">
                <adec:decorative xmlns:adec="http://schemas.microsoft.com/office/drawing/2017/decorative" val="1"/>
              </a:ext>
            </a:extLst>
          </p:cNvPr>
          <p:cNvGrpSpPr/>
          <p:nvPr/>
        </p:nvGrpSpPr>
        <p:grpSpPr>
          <a:xfrm>
            <a:off x="0" y="32271076"/>
            <a:ext cx="12192000" cy="3977553"/>
            <a:chOff x="0" y="33134337"/>
            <a:chExt cx="12192000" cy="3977553"/>
          </a:xfrm>
        </p:grpSpPr>
        <p:sp>
          <p:nvSpPr>
            <p:cNvPr id="483" name="Rectangle 482">
              <a:extLst>
                <a:ext uri="{FF2B5EF4-FFF2-40B4-BE49-F238E27FC236}">
                  <a16:creationId xmlns:a16="http://schemas.microsoft.com/office/drawing/2014/main" id="{011059A9-1E4C-5634-C36F-5134EB9B2A7B}"/>
                </a:ext>
              </a:extLst>
            </p:cNvPr>
            <p:cNvSpPr/>
            <p:nvPr/>
          </p:nvSpPr>
          <p:spPr>
            <a:xfrm>
              <a:off x="0" y="33134337"/>
              <a:ext cx="12192000" cy="3926078"/>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4" name="Rectangle 483">
              <a:extLst>
                <a:ext uri="{FF2B5EF4-FFF2-40B4-BE49-F238E27FC236}">
                  <a16:creationId xmlns:a16="http://schemas.microsoft.com/office/drawing/2014/main" id="{FAF400C3-4884-FAB2-B848-30BAFE6D74C1}"/>
                </a:ext>
              </a:extLst>
            </p:cNvPr>
            <p:cNvSpPr/>
            <p:nvPr/>
          </p:nvSpPr>
          <p:spPr>
            <a:xfrm>
              <a:off x="0" y="37047882"/>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86" name="Rectangle: Rounded Corners 485" descr="Iimage of the Adoption Hub">
            <a:extLst>
              <a:ext uri="{FF2B5EF4-FFF2-40B4-BE49-F238E27FC236}">
                <a16:creationId xmlns:a16="http://schemas.microsoft.com/office/drawing/2014/main" id="{5C1E9082-79E4-DDC3-B416-877E29B87788}"/>
              </a:ext>
            </a:extLst>
          </p:cNvPr>
          <p:cNvSpPr/>
          <p:nvPr/>
        </p:nvSpPr>
        <p:spPr>
          <a:xfrm>
            <a:off x="449753" y="32076857"/>
            <a:ext cx="7442391" cy="4359781"/>
          </a:xfrm>
          <a:prstGeom prst="roundRect">
            <a:avLst>
              <a:gd name="adj" fmla="val 2361"/>
            </a:avLst>
          </a:prstGeom>
          <a:solidFill>
            <a:srgbClr val="C1D6E7"/>
          </a:solidFill>
          <a:ln w="12700">
            <a:solidFill>
              <a:srgbClr val="7DBFE3"/>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8" name="TextBox 487">
            <a:extLst>
              <a:ext uri="{FF2B5EF4-FFF2-40B4-BE49-F238E27FC236}">
                <a16:creationId xmlns:a16="http://schemas.microsoft.com/office/drawing/2014/main" id="{125C9F66-0B88-2A35-5E9F-D8EA8B3ACE88}"/>
              </a:ext>
            </a:extLst>
          </p:cNvPr>
          <p:cNvSpPr txBox="1"/>
          <p:nvPr/>
        </p:nvSpPr>
        <p:spPr>
          <a:xfrm>
            <a:off x="8227303" y="32484354"/>
            <a:ext cx="3494794" cy="445250"/>
          </a:xfrm>
          <a:prstGeom prst="rect">
            <a:avLst/>
          </a:prstGeom>
          <a:noFill/>
        </p:spPr>
        <p:txBody>
          <a:bodyPr wrap="square" lIns="0" tIns="0" rIns="0" bIns="0" rtlCol="0">
            <a:spAutoFit/>
          </a:bodyPr>
          <a:lstStyle/>
          <a:p>
            <a:pPr>
              <a:lnSpc>
                <a:spcPct val="105000"/>
              </a:lnSpc>
            </a:pPr>
            <a:r>
              <a:rPr lang="en-US" sz="3000" spc="-50">
                <a:latin typeface="Segoe Sans Display Semibold" pitchFamily="2" charset="0"/>
                <a:cs typeface="Segoe Sans Display Semibold" pitchFamily="2" charset="0"/>
              </a:rPr>
              <a:t>Helpful resources</a:t>
            </a:r>
          </a:p>
        </p:txBody>
      </p:sp>
      <p:pic>
        <p:nvPicPr>
          <p:cNvPr id="3" name="Picture 2" descr="Image of Prompt Gallery">
            <a:extLst>
              <a:ext uri="{FF2B5EF4-FFF2-40B4-BE49-F238E27FC236}">
                <a16:creationId xmlns:a16="http://schemas.microsoft.com/office/drawing/2014/main" id="{1D25F92F-AAD2-9949-ED9F-78FF0A5B88EB}"/>
              </a:ext>
            </a:extLst>
          </p:cNvPr>
          <p:cNvPicPr>
            <a:picLocks noChangeAspect="1"/>
          </p:cNvPicPr>
          <p:nvPr/>
        </p:nvPicPr>
        <p:blipFill>
          <a:blip r:embed="rId15"/>
          <a:stretch>
            <a:fillRect/>
          </a:stretch>
        </p:blipFill>
        <p:spPr>
          <a:xfrm>
            <a:off x="4157015" y="18499857"/>
            <a:ext cx="7928974" cy="4753150"/>
          </a:xfrm>
          <a:prstGeom prst="rect">
            <a:avLst/>
          </a:prstGeom>
          <a:ln>
            <a:solidFill>
              <a:schemeClr val="accent1"/>
            </a:solidFill>
          </a:ln>
        </p:spPr>
      </p:pic>
      <p:grpSp>
        <p:nvGrpSpPr>
          <p:cNvPr id="4" name="Group 3">
            <a:extLst>
              <a:ext uri="{FF2B5EF4-FFF2-40B4-BE49-F238E27FC236}">
                <a16:creationId xmlns:a16="http://schemas.microsoft.com/office/drawing/2014/main" id="{E4E4D6D6-D399-0C06-3EE7-137C9E15BDFF}"/>
              </a:ext>
              <a:ext uri="{C183D7F6-B498-43B3-948B-1728B52AA6E4}">
                <adec:decorative xmlns:adec="http://schemas.microsoft.com/office/drawing/2017/decorative" val="1"/>
              </a:ext>
            </a:extLst>
          </p:cNvPr>
          <p:cNvGrpSpPr/>
          <p:nvPr/>
        </p:nvGrpSpPr>
        <p:grpSpPr>
          <a:xfrm>
            <a:off x="8291966" y="33210467"/>
            <a:ext cx="133817" cy="0"/>
            <a:chOff x="8191950" y="34155009"/>
            <a:chExt cx="133817" cy="0"/>
          </a:xfrm>
        </p:grpSpPr>
        <p:cxnSp>
          <p:nvCxnSpPr>
            <p:cNvPr id="5" name="Straight Arrow Connector 4">
              <a:extLst>
                <a:ext uri="{FF2B5EF4-FFF2-40B4-BE49-F238E27FC236}">
                  <a16:creationId xmlns:a16="http://schemas.microsoft.com/office/drawing/2014/main" id="{C3D38F6C-2753-55F0-1C43-783974C89752}"/>
                </a:ext>
              </a:extLst>
            </p:cNvPr>
            <p:cNvCxnSpPr>
              <a:cxnSpLocks/>
            </p:cNvCxnSpPr>
            <p:nvPr/>
          </p:nvCxnSpPr>
          <p:spPr>
            <a:xfrm>
              <a:off x="8276751" y="34155009"/>
              <a:ext cx="49016" cy="0"/>
            </a:xfrm>
            <a:prstGeom prst="straightConnector1">
              <a:avLst/>
            </a:prstGeom>
            <a:ln w="34925">
              <a:solidFill>
                <a:srgbClr val="243A5E"/>
              </a:solidFill>
              <a:tailEnd type="arrow" w="med" len="sm"/>
            </a:ln>
          </p:spPr>
          <p:style>
            <a:lnRef idx="2">
              <a:schemeClr val="accent1"/>
            </a:lnRef>
            <a:fillRef idx="0">
              <a:schemeClr val="accent1"/>
            </a:fillRef>
            <a:effectRef idx="1">
              <a:schemeClr val="accent1"/>
            </a:effectRef>
            <a:fontRef idx="minor">
              <a:schemeClr val="tx1"/>
            </a:fontRef>
          </p:style>
        </p:cxnSp>
        <p:cxnSp>
          <p:nvCxnSpPr>
            <p:cNvPr id="6" name="Straight Arrow Connector 5">
              <a:extLst>
                <a:ext uri="{FF2B5EF4-FFF2-40B4-BE49-F238E27FC236}">
                  <a16:creationId xmlns:a16="http://schemas.microsoft.com/office/drawing/2014/main" id="{385FA816-697B-9170-8713-AC69D5EB3732}"/>
                </a:ext>
              </a:extLst>
            </p:cNvPr>
            <p:cNvCxnSpPr>
              <a:cxnSpLocks/>
            </p:cNvCxnSpPr>
            <p:nvPr/>
          </p:nvCxnSpPr>
          <p:spPr>
            <a:xfrm>
              <a:off x="8191950" y="34155009"/>
              <a:ext cx="49016" cy="0"/>
            </a:xfrm>
            <a:prstGeom prst="straightConnector1">
              <a:avLst/>
            </a:prstGeom>
            <a:ln w="34925">
              <a:solidFill>
                <a:srgbClr val="243A5E"/>
              </a:solidFill>
              <a:tailEnd type="arrow" w="med" len="sm"/>
            </a:ln>
          </p:spPr>
          <p:style>
            <a:lnRef idx="2">
              <a:schemeClr val="accent1"/>
            </a:lnRef>
            <a:fillRef idx="0">
              <a:schemeClr val="accent1"/>
            </a:fillRef>
            <a:effectRef idx="1">
              <a:schemeClr val="accent1"/>
            </a:effectRef>
            <a:fontRef idx="minor">
              <a:schemeClr val="tx1"/>
            </a:fontRef>
          </p:style>
        </p:cxnSp>
      </p:grpSp>
      <p:sp>
        <p:nvSpPr>
          <p:cNvPr id="449" name="TextBox 448">
            <a:extLst>
              <a:ext uri="{FF2B5EF4-FFF2-40B4-BE49-F238E27FC236}">
                <a16:creationId xmlns:a16="http://schemas.microsoft.com/office/drawing/2014/main" id="{9B4680B0-6698-A2C1-EE64-4287D27369A4}"/>
              </a:ext>
            </a:extLst>
          </p:cNvPr>
          <p:cNvSpPr txBox="1"/>
          <p:nvPr/>
        </p:nvSpPr>
        <p:spPr>
          <a:xfrm>
            <a:off x="8509231" y="33100863"/>
            <a:ext cx="2834640" cy="237437"/>
          </a:xfrm>
          <a:prstGeom prst="rect">
            <a:avLst/>
          </a:prstGeom>
          <a:noFill/>
        </p:spPr>
        <p:txBody>
          <a:bodyPr wrap="square" lIns="0" tIns="0" rIns="0" bIns="0" rtlCol="0">
            <a:spAutoFit/>
          </a:bodyPr>
          <a:lstStyle/>
          <a:p>
            <a:pPr>
              <a:lnSpc>
                <a:spcPct val="105000"/>
              </a:lnSpc>
            </a:pPr>
            <a:r>
              <a:rPr lang="en-US" sz="1600" u="sng" dirty="0">
                <a:solidFill>
                  <a:schemeClr val="tx2"/>
                </a:solidFill>
                <a:latin typeface="Segoe Sans Display Semibold" pitchFamily="2" charset="0"/>
                <a:cs typeface="Segoe Sans Display Semibold" pitchFamily="2" charset="0"/>
                <a:hlinkClick r:id="rId16">
                  <a:extLst>
                    <a:ext uri="{A12FA001-AC4F-418D-AE19-62706E023703}">
                      <ahyp:hlinkClr xmlns:ahyp="http://schemas.microsoft.com/office/drawing/2018/hyperlinkcolor" val="tx"/>
                    </a:ext>
                  </a:extLst>
                </a:hlinkClick>
              </a:rPr>
              <a:t>Copilot Chat Success Kit</a:t>
            </a:r>
            <a:endParaRPr lang="en-US" sz="1600" u="sng" dirty="0">
              <a:solidFill>
                <a:schemeClr val="tx2"/>
              </a:solidFill>
              <a:latin typeface="Segoe Sans Display Semibold" pitchFamily="2" charset="0"/>
              <a:cs typeface="Segoe Sans Display Semibold" pitchFamily="2" charset="0"/>
            </a:endParaRPr>
          </a:p>
        </p:txBody>
      </p:sp>
      <p:grpSp>
        <p:nvGrpSpPr>
          <p:cNvPr id="450" name="Group 449">
            <a:extLst>
              <a:ext uri="{FF2B5EF4-FFF2-40B4-BE49-F238E27FC236}">
                <a16:creationId xmlns:a16="http://schemas.microsoft.com/office/drawing/2014/main" id="{F261BC50-A579-E3A5-8B1E-0D8A3E3689B1}"/>
              </a:ext>
              <a:ext uri="{C183D7F6-B498-43B3-948B-1728B52AA6E4}">
                <adec:decorative xmlns:adec="http://schemas.microsoft.com/office/drawing/2017/decorative" val="1"/>
              </a:ext>
            </a:extLst>
          </p:cNvPr>
          <p:cNvGrpSpPr/>
          <p:nvPr/>
        </p:nvGrpSpPr>
        <p:grpSpPr>
          <a:xfrm>
            <a:off x="8291966" y="33874326"/>
            <a:ext cx="133817" cy="0"/>
            <a:chOff x="8191950" y="34155009"/>
            <a:chExt cx="133817" cy="0"/>
          </a:xfrm>
        </p:grpSpPr>
        <p:cxnSp>
          <p:nvCxnSpPr>
            <p:cNvPr id="451" name="Straight Arrow Connector 450">
              <a:extLst>
                <a:ext uri="{FF2B5EF4-FFF2-40B4-BE49-F238E27FC236}">
                  <a16:creationId xmlns:a16="http://schemas.microsoft.com/office/drawing/2014/main" id="{B91AC6EC-9E10-0E36-AC29-40809B7EF8E9}"/>
                </a:ext>
              </a:extLst>
            </p:cNvPr>
            <p:cNvCxnSpPr>
              <a:cxnSpLocks/>
            </p:cNvCxnSpPr>
            <p:nvPr/>
          </p:nvCxnSpPr>
          <p:spPr>
            <a:xfrm>
              <a:off x="8276751" y="34155009"/>
              <a:ext cx="49016" cy="0"/>
            </a:xfrm>
            <a:prstGeom prst="straightConnector1">
              <a:avLst/>
            </a:prstGeom>
            <a:ln w="34925">
              <a:solidFill>
                <a:srgbClr val="243A5E"/>
              </a:solidFill>
              <a:tailEnd type="arrow" w="med" len="sm"/>
            </a:ln>
          </p:spPr>
          <p:style>
            <a:lnRef idx="2">
              <a:schemeClr val="accent1"/>
            </a:lnRef>
            <a:fillRef idx="0">
              <a:schemeClr val="accent1"/>
            </a:fillRef>
            <a:effectRef idx="1">
              <a:schemeClr val="accent1"/>
            </a:effectRef>
            <a:fontRef idx="minor">
              <a:schemeClr val="tx1"/>
            </a:fontRef>
          </p:style>
        </p:cxnSp>
        <p:cxnSp>
          <p:nvCxnSpPr>
            <p:cNvPr id="452" name="Straight Arrow Connector 451">
              <a:extLst>
                <a:ext uri="{FF2B5EF4-FFF2-40B4-BE49-F238E27FC236}">
                  <a16:creationId xmlns:a16="http://schemas.microsoft.com/office/drawing/2014/main" id="{C68D8170-25BE-C90D-B1FE-903438B5E814}"/>
                </a:ext>
              </a:extLst>
            </p:cNvPr>
            <p:cNvCxnSpPr>
              <a:cxnSpLocks/>
            </p:cNvCxnSpPr>
            <p:nvPr/>
          </p:nvCxnSpPr>
          <p:spPr>
            <a:xfrm>
              <a:off x="8191950" y="34155009"/>
              <a:ext cx="49016" cy="0"/>
            </a:xfrm>
            <a:prstGeom prst="straightConnector1">
              <a:avLst/>
            </a:prstGeom>
            <a:ln w="34925">
              <a:solidFill>
                <a:srgbClr val="243A5E"/>
              </a:solidFill>
              <a:tailEnd type="arrow" w="med" len="sm"/>
            </a:ln>
          </p:spPr>
          <p:style>
            <a:lnRef idx="2">
              <a:schemeClr val="accent1"/>
            </a:lnRef>
            <a:fillRef idx="0">
              <a:schemeClr val="accent1"/>
            </a:fillRef>
            <a:effectRef idx="1">
              <a:schemeClr val="accent1"/>
            </a:effectRef>
            <a:fontRef idx="minor">
              <a:schemeClr val="tx1"/>
            </a:fontRef>
          </p:style>
        </p:cxnSp>
      </p:grpSp>
      <p:sp>
        <p:nvSpPr>
          <p:cNvPr id="453" name="TextBox 452">
            <a:extLst>
              <a:ext uri="{FF2B5EF4-FFF2-40B4-BE49-F238E27FC236}">
                <a16:creationId xmlns:a16="http://schemas.microsoft.com/office/drawing/2014/main" id="{420174FF-6D49-587C-5EDE-BD769DDAE4F5}"/>
              </a:ext>
            </a:extLst>
          </p:cNvPr>
          <p:cNvSpPr txBox="1"/>
          <p:nvPr/>
        </p:nvSpPr>
        <p:spPr>
          <a:xfrm>
            <a:off x="8509231" y="33746997"/>
            <a:ext cx="2834640" cy="495970"/>
          </a:xfrm>
          <a:prstGeom prst="rect">
            <a:avLst/>
          </a:prstGeom>
          <a:noFill/>
        </p:spPr>
        <p:txBody>
          <a:bodyPr wrap="square" lIns="0" tIns="0" rIns="0" bIns="0" rtlCol="0">
            <a:spAutoFit/>
          </a:bodyPr>
          <a:lstStyle/>
          <a:p>
            <a:pPr>
              <a:lnSpc>
                <a:spcPct val="105000"/>
              </a:lnSpc>
            </a:pPr>
            <a:r>
              <a:rPr lang="en-US" sz="1600" u="sng" dirty="0">
                <a:solidFill>
                  <a:schemeClr val="tx2"/>
                </a:solidFill>
                <a:latin typeface="Segoe Sans Display Semibold" pitchFamily="2" charset="0"/>
                <a:cs typeface="Segoe Sans Display Semibold" pitchFamily="2" charset="0"/>
                <a:hlinkClick r:id="rId17">
                  <a:extLst>
                    <a:ext uri="{A12FA001-AC4F-418D-AE19-62706E023703}">
                      <ahyp:hlinkClr xmlns:ahyp="http://schemas.microsoft.com/office/drawing/2018/hyperlinkcolor" val="tx"/>
                    </a:ext>
                  </a:extLst>
                </a:hlinkClick>
              </a:rPr>
              <a:t>Microsoft 365 Copilot Adoption Hub</a:t>
            </a:r>
            <a:endParaRPr lang="en-US" sz="1600" u="sng" dirty="0">
              <a:solidFill>
                <a:schemeClr val="tx2"/>
              </a:solidFill>
              <a:latin typeface="Segoe Sans Display Semibold" pitchFamily="2" charset="0"/>
              <a:cs typeface="Segoe Sans Display Semibold" pitchFamily="2" charset="0"/>
            </a:endParaRPr>
          </a:p>
        </p:txBody>
      </p:sp>
      <p:grpSp>
        <p:nvGrpSpPr>
          <p:cNvPr id="454" name="Group 453">
            <a:extLst>
              <a:ext uri="{FF2B5EF4-FFF2-40B4-BE49-F238E27FC236}">
                <a16:creationId xmlns:a16="http://schemas.microsoft.com/office/drawing/2014/main" id="{5848EB8D-0D19-9275-9010-DB26F18411D0}"/>
              </a:ext>
              <a:ext uri="{C183D7F6-B498-43B3-948B-1728B52AA6E4}">
                <adec:decorative xmlns:adec="http://schemas.microsoft.com/office/drawing/2017/decorative" val="1"/>
              </a:ext>
            </a:extLst>
          </p:cNvPr>
          <p:cNvGrpSpPr/>
          <p:nvPr/>
        </p:nvGrpSpPr>
        <p:grpSpPr>
          <a:xfrm>
            <a:off x="8291966" y="34794529"/>
            <a:ext cx="133817" cy="0"/>
            <a:chOff x="8191950" y="34155009"/>
            <a:chExt cx="133817" cy="0"/>
          </a:xfrm>
        </p:grpSpPr>
        <p:cxnSp>
          <p:nvCxnSpPr>
            <p:cNvPr id="455" name="Straight Arrow Connector 454">
              <a:extLst>
                <a:ext uri="{FF2B5EF4-FFF2-40B4-BE49-F238E27FC236}">
                  <a16:creationId xmlns:a16="http://schemas.microsoft.com/office/drawing/2014/main" id="{CCBE20CD-433D-942C-B7C2-7560857C87DA}"/>
                </a:ext>
              </a:extLst>
            </p:cNvPr>
            <p:cNvCxnSpPr>
              <a:cxnSpLocks/>
            </p:cNvCxnSpPr>
            <p:nvPr/>
          </p:nvCxnSpPr>
          <p:spPr>
            <a:xfrm>
              <a:off x="8276751" y="34155009"/>
              <a:ext cx="49016" cy="0"/>
            </a:xfrm>
            <a:prstGeom prst="straightConnector1">
              <a:avLst/>
            </a:prstGeom>
            <a:ln w="34925">
              <a:solidFill>
                <a:srgbClr val="243A5E"/>
              </a:solidFill>
              <a:tailEnd type="arrow" w="med" len="sm"/>
            </a:ln>
          </p:spPr>
          <p:style>
            <a:lnRef idx="2">
              <a:schemeClr val="accent1"/>
            </a:lnRef>
            <a:fillRef idx="0">
              <a:schemeClr val="accent1"/>
            </a:fillRef>
            <a:effectRef idx="1">
              <a:schemeClr val="accent1"/>
            </a:effectRef>
            <a:fontRef idx="minor">
              <a:schemeClr val="tx1"/>
            </a:fontRef>
          </p:style>
        </p:cxnSp>
        <p:cxnSp>
          <p:nvCxnSpPr>
            <p:cNvPr id="456" name="Straight Arrow Connector 455">
              <a:extLst>
                <a:ext uri="{FF2B5EF4-FFF2-40B4-BE49-F238E27FC236}">
                  <a16:creationId xmlns:a16="http://schemas.microsoft.com/office/drawing/2014/main" id="{7ED3D988-499F-A0FF-6136-D01B5B515ED3}"/>
                </a:ext>
              </a:extLst>
            </p:cNvPr>
            <p:cNvCxnSpPr>
              <a:cxnSpLocks/>
            </p:cNvCxnSpPr>
            <p:nvPr/>
          </p:nvCxnSpPr>
          <p:spPr>
            <a:xfrm>
              <a:off x="8191950" y="34155009"/>
              <a:ext cx="49016" cy="0"/>
            </a:xfrm>
            <a:prstGeom prst="straightConnector1">
              <a:avLst/>
            </a:prstGeom>
            <a:ln w="34925">
              <a:solidFill>
                <a:srgbClr val="243A5E"/>
              </a:solidFill>
              <a:tailEnd type="arrow" w="med" len="sm"/>
            </a:ln>
          </p:spPr>
          <p:style>
            <a:lnRef idx="2">
              <a:schemeClr val="accent1"/>
            </a:lnRef>
            <a:fillRef idx="0">
              <a:schemeClr val="accent1"/>
            </a:fillRef>
            <a:effectRef idx="1">
              <a:schemeClr val="accent1"/>
            </a:effectRef>
            <a:fontRef idx="minor">
              <a:schemeClr val="tx1"/>
            </a:fontRef>
          </p:style>
        </p:cxnSp>
      </p:grpSp>
      <p:sp>
        <p:nvSpPr>
          <p:cNvPr id="457" name="TextBox 456">
            <a:extLst>
              <a:ext uri="{FF2B5EF4-FFF2-40B4-BE49-F238E27FC236}">
                <a16:creationId xmlns:a16="http://schemas.microsoft.com/office/drawing/2014/main" id="{95C9C21C-080B-051A-7FF7-EB6F6C04422F}"/>
              </a:ext>
            </a:extLst>
          </p:cNvPr>
          <p:cNvSpPr txBox="1"/>
          <p:nvPr/>
        </p:nvSpPr>
        <p:spPr>
          <a:xfrm>
            <a:off x="8509231" y="34668593"/>
            <a:ext cx="2834640" cy="495970"/>
          </a:xfrm>
          <a:prstGeom prst="rect">
            <a:avLst/>
          </a:prstGeom>
          <a:noFill/>
        </p:spPr>
        <p:txBody>
          <a:bodyPr wrap="square" lIns="0" tIns="0" rIns="0" bIns="0" rtlCol="0">
            <a:spAutoFit/>
          </a:bodyPr>
          <a:lstStyle/>
          <a:p>
            <a:pPr>
              <a:lnSpc>
                <a:spcPct val="105000"/>
              </a:lnSpc>
            </a:pPr>
            <a:r>
              <a:rPr lang="en-US" sz="1600" u="sng" dirty="0">
                <a:solidFill>
                  <a:schemeClr val="tx2"/>
                </a:solidFill>
                <a:latin typeface="Segoe Sans Display Semibold" pitchFamily="2" charset="0"/>
                <a:cs typeface="Segoe Sans Display Semibold" pitchFamily="2" charset="0"/>
                <a:hlinkClick r:id="rId18">
                  <a:extLst>
                    <a:ext uri="{A12FA001-AC4F-418D-AE19-62706E023703}">
                      <ahyp:hlinkClr xmlns:ahyp="http://schemas.microsoft.com/office/drawing/2018/hyperlinkcolor" val="tx"/>
                    </a:ext>
                  </a:extLst>
                </a:hlinkClick>
              </a:rPr>
              <a:t>Microsoft 365 Copilot Adoption Community</a:t>
            </a:r>
            <a:endParaRPr lang="en-US" sz="1600" u="sng" dirty="0">
              <a:solidFill>
                <a:schemeClr val="tx2"/>
              </a:solidFill>
              <a:latin typeface="Segoe Sans Display Semibold" pitchFamily="2" charset="0"/>
              <a:cs typeface="Segoe Sans Display Semibold" pitchFamily="2" charset="0"/>
            </a:endParaRPr>
          </a:p>
        </p:txBody>
      </p:sp>
      <p:grpSp>
        <p:nvGrpSpPr>
          <p:cNvPr id="458" name="Group 457">
            <a:extLst>
              <a:ext uri="{FF2B5EF4-FFF2-40B4-BE49-F238E27FC236}">
                <a16:creationId xmlns:a16="http://schemas.microsoft.com/office/drawing/2014/main" id="{3F3160ED-7051-FD36-0849-5AC629652C9E}"/>
              </a:ext>
              <a:ext uri="{C183D7F6-B498-43B3-948B-1728B52AA6E4}">
                <adec:decorative xmlns:adec="http://schemas.microsoft.com/office/drawing/2017/decorative" val="1"/>
              </a:ext>
            </a:extLst>
          </p:cNvPr>
          <p:cNvGrpSpPr/>
          <p:nvPr/>
        </p:nvGrpSpPr>
        <p:grpSpPr>
          <a:xfrm>
            <a:off x="8291966" y="35721505"/>
            <a:ext cx="133817" cy="0"/>
            <a:chOff x="8191950" y="34155009"/>
            <a:chExt cx="133817" cy="0"/>
          </a:xfrm>
        </p:grpSpPr>
        <p:cxnSp>
          <p:nvCxnSpPr>
            <p:cNvPr id="459" name="Straight Arrow Connector 458">
              <a:extLst>
                <a:ext uri="{FF2B5EF4-FFF2-40B4-BE49-F238E27FC236}">
                  <a16:creationId xmlns:a16="http://schemas.microsoft.com/office/drawing/2014/main" id="{FF6E28E9-F8D8-2DF0-308B-FDC93A85443D}"/>
                </a:ext>
              </a:extLst>
            </p:cNvPr>
            <p:cNvCxnSpPr>
              <a:cxnSpLocks/>
            </p:cNvCxnSpPr>
            <p:nvPr/>
          </p:nvCxnSpPr>
          <p:spPr>
            <a:xfrm>
              <a:off x="8276751" y="34155009"/>
              <a:ext cx="49016" cy="0"/>
            </a:xfrm>
            <a:prstGeom prst="straightConnector1">
              <a:avLst/>
            </a:prstGeom>
            <a:ln w="34925">
              <a:solidFill>
                <a:srgbClr val="243A5E"/>
              </a:solidFill>
              <a:tailEnd type="arrow" w="med" len="sm"/>
            </a:ln>
          </p:spPr>
          <p:style>
            <a:lnRef idx="2">
              <a:schemeClr val="accent1"/>
            </a:lnRef>
            <a:fillRef idx="0">
              <a:schemeClr val="accent1"/>
            </a:fillRef>
            <a:effectRef idx="1">
              <a:schemeClr val="accent1"/>
            </a:effectRef>
            <a:fontRef idx="minor">
              <a:schemeClr val="tx1"/>
            </a:fontRef>
          </p:style>
        </p:cxnSp>
        <p:cxnSp>
          <p:nvCxnSpPr>
            <p:cNvPr id="462" name="Straight Arrow Connector 461">
              <a:extLst>
                <a:ext uri="{FF2B5EF4-FFF2-40B4-BE49-F238E27FC236}">
                  <a16:creationId xmlns:a16="http://schemas.microsoft.com/office/drawing/2014/main" id="{81E40486-0C61-1FA1-8F98-BDF77D199DE8}"/>
                </a:ext>
              </a:extLst>
            </p:cNvPr>
            <p:cNvCxnSpPr>
              <a:cxnSpLocks/>
            </p:cNvCxnSpPr>
            <p:nvPr/>
          </p:nvCxnSpPr>
          <p:spPr>
            <a:xfrm>
              <a:off x="8191950" y="34155009"/>
              <a:ext cx="49016" cy="0"/>
            </a:xfrm>
            <a:prstGeom prst="straightConnector1">
              <a:avLst/>
            </a:prstGeom>
            <a:ln w="34925">
              <a:solidFill>
                <a:srgbClr val="243A5E"/>
              </a:solidFill>
              <a:tailEnd type="arrow" w="med" len="sm"/>
            </a:ln>
          </p:spPr>
          <p:style>
            <a:lnRef idx="2">
              <a:schemeClr val="accent1"/>
            </a:lnRef>
            <a:fillRef idx="0">
              <a:schemeClr val="accent1"/>
            </a:fillRef>
            <a:effectRef idx="1">
              <a:schemeClr val="accent1"/>
            </a:effectRef>
            <a:fontRef idx="minor">
              <a:schemeClr val="tx1"/>
            </a:fontRef>
          </p:style>
        </p:cxnSp>
      </p:grpSp>
      <p:sp>
        <p:nvSpPr>
          <p:cNvPr id="463" name="TextBox 462">
            <a:extLst>
              <a:ext uri="{FF2B5EF4-FFF2-40B4-BE49-F238E27FC236}">
                <a16:creationId xmlns:a16="http://schemas.microsoft.com/office/drawing/2014/main" id="{18FA1D7B-D054-9B89-5E6C-D8BB4F39A7EF}"/>
              </a:ext>
            </a:extLst>
          </p:cNvPr>
          <p:cNvSpPr txBox="1"/>
          <p:nvPr/>
        </p:nvSpPr>
        <p:spPr>
          <a:xfrm>
            <a:off x="8509231" y="35590190"/>
            <a:ext cx="2834640" cy="495970"/>
          </a:xfrm>
          <a:prstGeom prst="rect">
            <a:avLst/>
          </a:prstGeom>
          <a:noFill/>
        </p:spPr>
        <p:txBody>
          <a:bodyPr wrap="square" lIns="0" tIns="0" rIns="0" bIns="0" rtlCol="0">
            <a:spAutoFit/>
          </a:bodyPr>
          <a:lstStyle/>
          <a:p>
            <a:pPr>
              <a:lnSpc>
                <a:spcPct val="105000"/>
              </a:lnSpc>
            </a:pPr>
            <a:r>
              <a:rPr lang="en-US" sz="1600" u="sng" dirty="0">
                <a:solidFill>
                  <a:schemeClr val="tx2"/>
                </a:solidFill>
                <a:latin typeface="Segoe Sans Display Semibold" pitchFamily="2" charset="0"/>
                <a:cs typeface="Segoe Sans Display Semibold" pitchFamily="2" charset="0"/>
                <a:hlinkClick r:id="rId19">
                  <a:extLst>
                    <a:ext uri="{A12FA001-AC4F-418D-AE19-62706E023703}">
                      <ahyp:hlinkClr xmlns:ahyp="http://schemas.microsoft.com/office/drawing/2018/hyperlinkcolor" val="tx"/>
                    </a:ext>
                  </a:extLst>
                </a:hlinkClick>
              </a:rPr>
              <a:t>Microsoft 365 Copilot documentation</a:t>
            </a:r>
            <a:endParaRPr lang="en-US" sz="1600" u="sng" dirty="0">
              <a:solidFill>
                <a:schemeClr val="tx2"/>
              </a:solidFill>
              <a:latin typeface="Segoe Sans Display Semibold" pitchFamily="2" charset="0"/>
              <a:cs typeface="Segoe Sans Display Semibold" pitchFamily="2" charset="0"/>
            </a:endParaRPr>
          </a:p>
        </p:txBody>
      </p:sp>
      <p:sp>
        <p:nvSpPr>
          <p:cNvPr id="464" name="TextBox 463">
            <a:extLst>
              <a:ext uri="{FF2B5EF4-FFF2-40B4-BE49-F238E27FC236}">
                <a16:creationId xmlns:a16="http://schemas.microsoft.com/office/drawing/2014/main" id="{9E4D24C2-5F2F-C102-D133-7998AA41926A}"/>
              </a:ext>
            </a:extLst>
          </p:cNvPr>
          <p:cNvSpPr txBox="1"/>
          <p:nvPr/>
        </p:nvSpPr>
        <p:spPr>
          <a:xfrm>
            <a:off x="8417752" y="36491819"/>
            <a:ext cx="3286576" cy="207814"/>
          </a:xfrm>
          <a:prstGeom prst="rect">
            <a:avLst/>
          </a:prstGeom>
          <a:noFill/>
        </p:spPr>
        <p:txBody>
          <a:bodyPr wrap="square" lIns="0" tIns="0" rIns="0" bIns="0" rtlCol="0">
            <a:spAutoFit/>
          </a:bodyPr>
          <a:lstStyle/>
          <a:p>
            <a:pPr algn="r">
              <a:lnSpc>
                <a:spcPct val="105000"/>
              </a:lnSpc>
            </a:pPr>
            <a:r>
              <a:rPr lang="en-US" sz="1400" spc="-20" dirty="0">
                <a:latin typeface="Segoe Sans Display" pitchFamily="2" charset="0"/>
                <a:cs typeface="Segoe Sans Display" pitchFamily="2" charset="0"/>
              </a:rPr>
              <a:t>© 2025 Microsoft Corporation</a:t>
            </a:r>
          </a:p>
        </p:txBody>
      </p:sp>
      <p:pic>
        <p:nvPicPr>
          <p:cNvPr id="467" name="Picture 466" descr="Image of Adoption Hub">
            <a:extLst>
              <a:ext uri="{FF2B5EF4-FFF2-40B4-BE49-F238E27FC236}">
                <a16:creationId xmlns:a16="http://schemas.microsoft.com/office/drawing/2014/main" id="{48BE1D88-92C0-D197-A3B8-9B2B6413768F}"/>
              </a:ext>
            </a:extLst>
          </p:cNvPr>
          <p:cNvPicPr>
            <a:picLocks noChangeAspect="1"/>
          </p:cNvPicPr>
          <p:nvPr/>
        </p:nvPicPr>
        <p:blipFill>
          <a:blip r:embed="rId20"/>
          <a:stretch>
            <a:fillRect/>
          </a:stretch>
        </p:blipFill>
        <p:spPr>
          <a:xfrm>
            <a:off x="745659" y="32194405"/>
            <a:ext cx="6828543" cy="4149786"/>
          </a:xfrm>
          <a:prstGeom prst="rect">
            <a:avLst/>
          </a:prstGeom>
        </p:spPr>
      </p:pic>
      <p:sp>
        <p:nvSpPr>
          <p:cNvPr id="468" name="TextBox 467">
            <a:extLst>
              <a:ext uri="{FF2B5EF4-FFF2-40B4-BE49-F238E27FC236}">
                <a16:creationId xmlns:a16="http://schemas.microsoft.com/office/drawing/2014/main" id="{D54B5FF8-D51F-E68C-27DA-9B0CB617C4A4}"/>
              </a:ext>
            </a:extLst>
          </p:cNvPr>
          <p:cNvSpPr txBox="1"/>
          <p:nvPr/>
        </p:nvSpPr>
        <p:spPr>
          <a:xfrm>
            <a:off x="8227303" y="10609802"/>
            <a:ext cx="3200400" cy="276999"/>
          </a:xfrm>
          <a:prstGeom prst="rect">
            <a:avLst/>
          </a:prstGeom>
          <a:noFill/>
        </p:spPr>
        <p:txBody>
          <a:bodyPr wrap="square" lIns="0" tIns="0" rIns="0" bIns="0" rtlCol="0">
            <a:spAutoFit/>
          </a:bodyPr>
          <a:lstStyle/>
          <a:p>
            <a:pPr>
              <a:lnSpc>
                <a:spcPct val="90000"/>
              </a:lnSpc>
            </a:pPr>
            <a:r>
              <a:rPr lang="en-US" sz="2000" spc="-50" dirty="0">
                <a:latin typeface="Segoe Sans Display Semibold" pitchFamily="2" charset="0"/>
                <a:cs typeface="Segoe Sans Display Semibold" pitchFamily="2" charset="0"/>
              </a:rPr>
              <a:t>Translate a message</a:t>
            </a:r>
          </a:p>
        </p:txBody>
      </p:sp>
      <p:sp>
        <p:nvSpPr>
          <p:cNvPr id="469" name="TextBox 468">
            <a:extLst>
              <a:ext uri="{FF2B5EF4-FFF2-40B4-BE49-F238E27FC236}">
                <a16:creationId xmlns:a16="http://schemas.microsoft.com/office/drawing/2014/main" id="{A30EF531-BAAB-8B91-E62C-A3935F5A983D}"/>
              </a:ext>
            </a:extLst>
          </p:cNvPr>
          <p:cNvSpPr txBox="1"/>
          <p:nvPr/>
        </p:nvSpPr>
        <p:spPr>
          <a:xfrm>
            <a:off x="8227303" y="11075856"/>
            <a:ext cx="2980444" cy="449547"/>
          </a:xfrm>
          <a:prstGeom prst="rect">
            <a:avLst/>
          </a:prstGeom>
          <a:noFill/>
        </p:spPr>
        <p:txBody>
          <a:bodyPr wrap="square" lIns="0" tIns="0" rIns="0" bIns="0" rtlCol="0">
            <a:spAutoFit/>
          </a:bodyPr>
          <a:lstStyle/>
          <a:p>
            <a:pPr>
              <a:lnSpc>
                <a:spcPct val="105000"/>
              </a:lnSpc>
            </a:pPr>
            <a:r>
              <a:rPr lang="en-US" sz="1450" dirty="0">
                <a:latin typeface="Segoe Sans Display" pitchFamily="2" charset="0"/>
                <a:cs typeface="Segoe Sans Display" pitchFamily="2" charset="0"/>
              </a:rPr>
              <a:t>“Translate the following text into French: [text].”</a:t>
            </a:r>
          </a:p>
        </p:txBody>
      </p:sp>
      <p:sp>
        <p:nvSpPr>
          <p:cNvPr id="485" name="TextBox 484">
            <a:extLst>
              <a:ext uri="{FF2B5EF4-FFF2-40B4-BE49-F238E27FC236}">
                <a16:creationId xmlns:a16="http://schemas.microsoft.com/office/drawing/2014/main" id="{3F9C03EE-D157-8703-DCA6-9C597A28567F}"/>
              </a:ext>
            </a:extLst>
          </p:cNvPr>
          <p:cNvSpPr txBox="1"/>
          <p:nvPr/>
        </p:nvSpPr>
        <p:spPr>
          <a:xfrm>
            <a:off x="8227303" y="12074641"/>
            <a:ext cx="3200400" cy="276999"/>
          </a:xfrm>
          <a:prstGeom prst="rect">
            <a:avLst/>
          </a:prstGeom>
          <a:noFill/>
        </p:spPr>
        <p:txBody>
          <a:bodyPr wrap="square" lIns="0" tIns="0" rIns="0" bIns="0" rtlCol="0">
            <a:spAutoFit/>
          </a:bodyPr>
          <a:lstStyle/>
          <a:p>
            <a:pPr>
              <a:lnSpc>
                <a:spcPct val="90000"/>
              </a:lnSpc>
            </a:pPr>
            <a:r>
              <a:rPr lang="en-US" sz="2000" spc="-50" dirty="0">
                <a:latin typeface="Segoe Sans Display Semibold" pitchFamily="2" charset="0"/>
                <a:cs typeface="Segoe Sans Display Semibold" pitchFamily="2" charset="0"/>
              </a:rPr>
              <a:t>Create an image</a:t>
            </a:r>
          </a:p>
        </p:txBody>
      </p:sp>
      <p:sp>
        <p:nvSpPr>
          <p:cNvPr id="487" name="TextBox 486">
            <a:extLst>
              <a:ext uri="{FF2B5EF4-FFF2-40B4-BE49-F238E27FC236}">
                <a16:creationId xmlns:a16="http://schemas.microsoft.com/office/drawing/2014/main" id="{61B6BF62-DF10-4A66-706A-5DD0F92F0F8C}"/>
              </a:ext>
            </a:extLst>
          </p:cNvPr>
          <p:cNvSpPr txBox="1"/>
          <p:nvPr/>
        </p:nvSpPr>
        <p:spPr>
          <a:xfrm>
            <a:off x="8227303" y="12529954"/>
            <a:ext cx="2980444" cy="683842"/>
          </a:xfrm>
          <a:prstGeom prst="rect">
            <a:avLst/>
          </a:prstGeom>
          <a:noFill/>
        </p:spPr>
        <p:txBody>
          <a:bodyPr wrap="square" lIns="0" tIns="0" rIns="0" bIns="0" rtlCol="0">
            <a:spAutoFit/>
          </a:bodyPr>
          <a:lstStyle/>
          <a:p>
            <a:pPr>
              <a:lnSpc>
                <a:spcPct val="105000"/>
              </a:lnSpc>
            </a:pPr>
            <a:r>
              <a:rPr lang="en-US" sz="1450" dirty="0">
                <a:latin typeface="Segoe Sans Display" pitchFamily="2" charset="0"/>
                <a:cs typeface="Segoe Sans Display" pitchFamily="2" charset="0"/>
              </a:rPr>
              <a:t>“Illustrate a pop art image of an office worker experiencing a dramatic coffee crisis.”</a:t>
            </a:r>
          </a:p>
        </p:txBody>
      </p:sp>
    </p:spTree>
    <p:extLst>
      <p:ext uri="{BB962C8B-B14F-4D97-AF65-F5344CB8AC3E}">
        <p14:creationId xmlns:p14="http://schemas.microsoft.com/office/powerpoint/2010/main" val="96332116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324d2b90-11f2-4fdf-990a-54fa46247cf8">
      <Terms xmlns="http://schemas.microsoft.com/office/infopath/2007/PartnerControls"/>
    </lcf76f155ced4ddcb4097134ff3c332f>
    <MCpostdate xmlns="324d2b90-11f2-4fdf-990a-54fa46247cf8" xsi:nil="true"/>
    <Recipients xmlns="324d2b90-11f2-4fdf-990a-54fa46247cf8" xsi:nil="true"/>
    <TaxCatchAll xmlns="b817b00b-f121-400f-976b-40959b1c7d14" xsi:nil="true"/>
    <MCpostID xmlns="324d2b90-11f2-4fdf-990a-54fa46247cf8" xsi:nil="true"/>
    <SharedWithUsers xmlns="b817b00b-f121-400f-976b-40959b1c7d14">
      <UserInfo>
        <DisplayName/>
        <AccountId xsi:nil="true"/>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AB4D63BEF6CE74A98DE71B79A4EFA2E" ma:contentTypeVersion="20" ma:contentTypeDescription="Create a new document." ma:contentTypeScope="" ma:versionID="cb9345eb3893610c45717ec70d2b3801">
  <xsd:schema xmlns:xsd="http://www.w3.org/2001/XMLSchema" xmlns:xs="http://www.w3.org/2001/XMLSchema" xmlns:p="http://schemas.microsoft.com/office/2006/metadata/properties" xmlns:ns1="http://schemas.microsoft.com/sharepoint/v3" xmlns:ns2="324d2b90-11f2-4fdf-990a-54fa46247cf8" xmlns:ns3="b817b00b-f121-400f-976b-40959b1c7d14" targetNamespace="http://schemas.microsoft.com/office/2006/metadata/properties" ma:root="true" ma:fieldsID="323b0e0f0e8756d44652f1531627ebfa" ns1:_="" ns2:_="" ns3:_="">
    <xsd:import namespace="http://schemas.microsoft.com/sharepoint/v3"/>
    <xsd:import namespace="324d2b90-11f2-4fdf-990a-54fa46247cf8"/>
    <xsd:import namespace="b817b00b-f121-400f-976b-40959b1c7d14"/>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element ref="ns2:MediaLengthInSeconds" minOccurs="0"/>
                <xsd:element ref="ns2:MediaServiceDateTaken" minOccurs="0"/>
                <xsd:element ref="ns3:SharedWithUsers" minOccurs="0"/>
                <xsd:element ref="ns3:SharedWithDetails" minOccurs="0"/>
                <xsd:element ref="ns2:MCpostID" minOccurs="0"/>
                <xsd:element ref="ns2:MCpostdate" minOccurs="0"/>
                <xsd:element ref="ns2:Recipient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24d2b90-11f2-4fdf-990a-54fa46247cf8"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DateTaken" ma:index="21" nillable="true" ma:displayName="MediaServiceDateTaken" ma:hidden="true" ma:indexed="true" ma:internalName="MediaServiceDateTaken" ma:readOnly="true">
      <xsd:simpleType>
        <xsd:restriction base="dms:Text"/>
      </xsd:simpleType>
    </xsd:element>
    <xsd:element name="MCpostID" ma:index="24" nillable="true" ma:displayName="MC post ID" ma:format="Dropdown" ma:internalName="MCpostID">
      <xsd:simpleType>
        <xsd:restriction base="dms:Text">
          <xsd:maxLength value="255"/>
        </xsd:restriction>
      </xsd:simpleType>
    </xsd:element>
    <xsd:element name="MCpostdate" ma:index="25" nillable="true" ma:displayName="MC post date " ma:format="Dropdown" ma:internalName="MCpostdate">
      <xsd:simpleType>
        <xsd:restriction base="dms:Text">
          <xsd:maxLength value="255"/>
        </xsd:restriction>
      </xsd:simpleType>
    </xsd:element>
    <xsd:element name="Recipients" ma:index="26" nillable="true" ma:displayName="Recipients " ma:format="Dropdown" ma:internalName="Recipients">
      <xsd:simpleType>
        <xsd:restriction base="dms:Text">
          <xsd:maxLength value="255"/>
        </xsd:restriction>
      </xsd:simpleType>
    </xsd:element>
    <xsd:element name="MediaServiceBillingMetadata" ma:index="27"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817b00b-f121-400f-976b-40959b1c7d14"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a2642221-0cbc-45a0-a534-f2e154e1d76e}" ma:internalName="TaxCatchAll" ma:showField="CatchAllData" ma:web="b817b00b-f121-400f-976b-40959b1c7d14">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F2046AE-0984-430B-98CA-A9D23D06DD2A}">
  <ds:schemaRefs>
    <ds:schemaRef ds:uri="7b674952-e49b-4ee9-a364-998c50e5b9b3"/>
    <ds:schemaRef ds:uri="http://schemas.microsoft.com/office/2006/metadata/properties"/>
    <ds:schemaRef ds:uri="http://purl.org/dc/terms/"/>
    <ds:schemaRef ds:uri="http://schemas.microsoft.com/office/2006/documentManagement/types"/>
    <ds:schemaRef ds:uri="http://purl.org/dc/elements/1.1/"/>
    <ds:schemaRef ds:uri="http://purl.org/dc/dcmitype/"/>
    <ds:schemaRef ds:uri="http://schemas.microsoft.com/sharepoint/v3"/>
    <ds:schemaRef ds:uri="http://schemas.openxmlformats.org/package/2006/metadata/core-properties"/>
    <ds:schemaRef ds:uri="http://schemas.microsoft.com/office/infopath/2007/PartnerControls"/>
    <ds:schemaRef ds:uri="0a13d439-ae06-4996-94c0-ea977f535766"/>
    <ds:schemaRef ds:uri="http://www.w3.org/XML/1998/namespace"/>
  </ds:schemaRefs>
</ds:datastoreItem>
</file>

<file path=customXml/itemProps2.xml><?xml version="1.0" encoding="utf-8"?>
<ds:datastoreItem xmlns:ds="http://schemas.openxmlformats.org/officeDocument/2006/customXml" ds:itemID="{7BF81CBD-8151-4F00-AFB3-5785F7B34748}">
  <ds:schemaRefs>
    <ds:schemaRef ds:uri="http://schemas.microsoft.com/sharepoint/v3/contenttype/forms"/>
  </ds:schemaRefs>
</ds:datastoreItem>
</file>

<file path=customXml/itemProps3.xml><?xml version="1.0" encoding="utf-8"?>
<ds:datastoreItem xmlns:ds="http://schemas.openxmlformats.org/officeDocument/2006/customXml" ds:itemID="{7C43DF96-BDD1-43F7-B077-1291FC224AA6}"/>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emplate>Office Theme</Template>
  <TotalTime>0</TotalTime>
  <Words>767</Words>
  <Application>Microsoft Office PowerPoint</Application>
  <PresentationFormat>Custom</PresentationFormat>
  <Paragraphs>58</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Aptos</vt:lpstr>
      <vt:lpstr>Aptos Display</vt:lpstr>
      <vt:lpstr>Arial</vt:lpstr>
      <vt:lpstr>Segoe Sans Display</vt:lpstr>
      <vt:lpstr>Segoe Sans Display Semibold</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2025-09-12T15:31:40Z</dcterms:created>
  <dcterms:modified xsi:type="dcterms:W3CDTF">2025-09-12T15:32:47Z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0x010100CAB4D63BEF6CE74A98DE71B79A4EFA2E</vt:lpwstr>
  </property>
  <property fmtid="{D5CDD505-2E9C-101B-9397-08002B2CF9AE}" pid="4" name="xd_ProgID">
    <vt:lpwstr/>
  </property>
  <property fmtid="{D5CDD505-2E9C-101B-9397-08002B2CF9AE}" pid="5" name="_SourceUrl">
    <vt:lpwstr/>
  </property>
  <property fmtid="{D5CDD505-2E9C-101B-9397-08002B2CF9AE}" pid="6" name="_SharedFileIndex">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xd_Signature">
    <vt:bool>false</vt:bool>
  </property>
</Properties>
</file>