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16"/>
  </p:notesMasterIdLst>
  <p:sldIdLst>
    <p:sldId id="278" r:id="rId5"/>
    <p:sldId id="268" r:id="rId6"/>
    <p:sldId id="285" r:id="rId7"/>
    <p:sldId id="284" r:id="rId8"/>
    <p:sldId id="279" r:id="rId9"/>
    <p:sldId id="276" r:id="rId10"/>
    <p:sldId id="282" r:id="rId11"/>
    <p:sldId id="281" r:id="rId12"/>
    <p:sldId id="283" r:id="rId13"/>
    <p:sldId id="286" r:id="rId14"/>
    <p:sldId id="259" r:id="rId15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AD36CD-E0D2-5782-D7A7-EEA76D949192}" name="Amanda Walls" initials="AW" userId="S::amanda.walls@overflowco.com::7db01fcd-3f8e-4630-b07a-597ba8b656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66D"/>
    <a:srgbClr val="FDF8F4"/>
    <a:srgbClr val="F16F37"/>
    <a:srgbClr val="983073"/>
    <a:srgbClr val="1074B4"/>
    <a:srgbClr val="163967"/>
    <a:srgbClr val="7EC6EE"/>
    <a:srgbClr val="CDD429"/>
    <a:srgbClr val="5AA3D9"/>
    <a:srgbClr val="0D4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19BAA0-218D-8147-AD83-97A81C1D8CC9}" v="50" dt="2024-09-12T19:46:53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/>
    <p:restoredTop sz="93537"/>
  </p:normalViewPr>
  <p:slideViewPr>
    <p:cSldViewPr snapToGrid="0">
      <p:cViewPr varScale="1">
        <p:scale>
          <a:sx n="159" d="100"/>
          <a:sy n="159" d="100"/>
        </p:scale>
        <p:origin x="1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32520-8407-1D4C-BCBC-DB81E504F413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44F1F-F9DC-4B42-916D-8EE86CE8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44F1F-F9DC-4B42-916D-8EE86CE8A2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49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44F1F-F9DC-4B42-916D-8EE86CE8A2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0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94C151-C4B2-B9CB-C129-3FF174DCF003}"/>
              </a:ext>
            </a:extLst>
          </p:cNvPr>
          <p:cNvSpPr/>
          <p:nvPr userDrawn="1"/>
        </p:nvSpPr>
        <p:spPr>
          <a:xfrm>
            <a:off x="0" y="-2"/>
            <a:ext cx="9144000" cy="5143501"/>
          </a:xfrm>
          <a:prstGeom prst="rect">
            <a:avLst/>
          </a:prstGeom>
          <a:solidFill>
            <a:srgbClr val="FD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8E87B1-BA93-B13A-60EE-5821757853BC}"/>
              </a:ext>
            </a:extLst>
          </p:cNvPr>
          <p:cNvSpPr/>
          <p:nvPr userDrawn="1"/>
        </p:nvSpPr>
        <p:spPr>
          <a:xfrm>
            <a:off x="7874248" y="1"/>
            <a:ext cx="1269752" cy="5143499"/>
          </a:xfrm>
          <a:prstGeom prst="rect">
            <a:avLst/>
          </a:prstGeom>
          <a:solidFill>
            <a:srgbClr val="7EC6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A02CB-DD8E-98B4-7802-3B8D4A8525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1085" y="4248442"/>
            <a:ext cx="2395975" cy="542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B1993-D1DE-4F1C-6EE4-D4F179C908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191" y="0"/>
            <a:ext cx="616198" cy="4829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DC2D1-0AC5-A49C-D59E-F658EB6721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397" y="4328160"/>
            <a:ext cx="388957" cy="388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05CBF-8170-08B1-CC71-2C7F260AF0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236"/>
          <a:stretch/>
        </p:blipFill>
        <p:spPr>
          <a:xfrm rot="10800000">
            <a:off x="7322726" y="1789502"/>
            <a:ext cx="1821274" cy="33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2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03F86-AC3D-747C-6E98-6A0E26F78F0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AA50B-B312-375F-F8E5-1CF33FF186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264"/>
          <a:stretch/>
        </p:blipFill>
        <p:spPr>
          <a:xfrm>
            <a:off x="234039" y="0"/>
            <a:ext cx="106062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B3078-EE58-FCB2-05D9-0E6C0E783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3980" y="4658125"/>
            <a:ext cx="2184420" cy="2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F7A04C-165E-B019-1E77-D4455DE6282B}"/>
              </a:ext>
            </a:extLst>
          </p:cNvPr>
          <p:cNvSpPr/>
          <p:nvPr userDrawn="1"/>
        </p:nvSpPr>
        <p:spPr>
          <a:xfrm>
            <a:off x="0" y="1"/>
            <a:ext cx="213254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447D6-2801-1939-C5C7-C1AA6461EEAB}"/>
              </a:ext>
            </a:extLst>
          </p:cNvPr>
          <p:cNvSpPr/>
          <p:nvPr userDrawn="1"/>
        </p:nvSpPr>
        <p:spPr>
          <a:xfrm>
            <a:off x="0" y="-1"/>
            <a:ext cx="1257300" cy="5143501"/>
          </a:xfrm>
          <a:prstGeom prst="rect">
            <a:avLst/>
          </a:prstGeom>
          <a:solidFill>
            <a:srgbClr val="F16F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7EE628-1E91-3997-7512-521ECA0D4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7813" y="4248442"/>
            <a:ext cx="2395975" cy="54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7F8AD-894E-E628-C6A6-0B4CB5D274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0151" y="-141026"/>
            <a:ext cx="2171772" cy="55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4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0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94C151-C4B2-B9CB-C129-3FF174DCF003}"/>
              </a:ext>
            </a:extLst>
          </p:cNvPr>
          <p:cNvSpPr/>
          <p:nvPr userDrawn="1"/>
        </p:nvSpPr>
        <p:spPr>
          <a:xfrm>
            <a:off x="0" y="-2"/>
            <a:ext cx="9144000" cy="5143501"/>
          </a:xfrm>
          <a:prstGeom prst="rect">
            <a:avLst/>
          </a:prstGeom>
          <a:solidFill>
            <a:srgbClr val="FD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8E87B1-BA93-B13A-60EE-5821757853BC}"/>
              </a:ext>
            </a:extLst>
          </p:cNvPr>
          <p:cNvSpPr/>
          <p:nvPr userDrawn="1"/>
        </p:nvSpPr>
        <p:spPr>
          <a:xfrm>
            <a:off x="7874248" y="1"/>
            <a:ext cx="1269752" cy="5143499"/>
          </a:xfrm>
          <a:prstGeom prst="rect">
            <a:avLst/>
          </a:prstGeom>
          <a:solidFill>
            <a:srgbClr val="7EC6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05CBF-8170-08B1-CC71-2C7F260AF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236"/>
          <a:stretch/>
        </p:blipFill>
        <p:spPr>
          <a:xfrm rot="10800000">
            <a:off x="7322726" y="1789502"/>
            <a:ext cx="1821274" cy="33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03F86-AC3D-747C-6E98-6A0E26F78F0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3215B-83CD-3FE1-F6D4-50032B81F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290" y="4553177"/>
            <a:ext cx="2678058" cy="301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A475D2-05A5-C419-F796-B650D4A3B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769" b="26844"/>
          <a:stretch/>
        </p:blipFill>
        <p:spPr>
          <a:xfrm>
            <a:off x="5294376" y="538992"/>
            <a:ext cx="3390004" cy="46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7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34912-88B1-A0E7-591A-63CF1307FE3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39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434B4-41E2-98C8-7308-3ED31AD13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6265" y="3644660"/>
            <a:ext cx="8585050" cy="1389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4E240-26F1-72CB-5D63-9BE2E90F77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9235" y="4005590"/>
            <a:ext cx="641353" cy="641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10778-ABB8-303A-A1A9-C75962B2D7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49923" r="14369"/>
          <a:stretch/>
        </p:blipFill>
        <p:spPr>
          <a:xfrm>
            <a:off x="7016818" y="0"/>
            <a:ext cx="2127182" cy="7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4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eri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AF7D3-23CB-B03D-5DD9-2E677978F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011" y="3705045"/>
            <a:ext cx="9217324" cy="1718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726B78-FBBD-7F89-72B1-88C258B843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5505" r="38298"/>
          <a:stretch/>
        </p:blipFill>
        <p:spPr>
          <a:xfrm>
            <a:off x="4348290" y="0"/>
            <a:ext cx="4795710" cy="415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96DAE0-1104-D78E-66BF-655F91F884EF}"/>
              </a:ext>
            </a:extLst>
          </p:cNvPr>
          <p:cNvSpPr/>
          <p:nvPr userDrawn="1"/>
        </p:nvSpPr>
        <p:spPr>
          <a:xfrm>
            <a:off x="6583680" y="4460240"/>
            <a:ext cx="2204720" cy="599440"/>
          </a:xfrm>
          <a:prstGeom prst="rect">
            <a:avLst/>
          </a:prstGeom>
          <a:solidFill>
            <a:srgbClr val="3046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2FDE3-1170-8C66-100D-DC6615E43D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80" y="4652855"/>
            <a:ext cx="2184420" cy="2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nteri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AF7D3-23CB-B03D-5DD9-2E677978F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011" y="3705045"/>
            <a:ext cx="9217324" cy="1718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E8517-B3A9-8755-335D-A526119FC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5175" r="24639"/>
          <a:stretch/>
        </p:blipFill>
        <p:spPr>
          <a:xfrm>
            <a:off x="6878320" y="0"/>
            <a:ext cx="2265680" cy="25485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70F679-37AF-AD02-5DDD-846341F09DB6}"/>
              </a:ext>
            </a:extLst>
          </p:cNvPr>
          <p:cNvSpPr/>
          <p:nvPr userDrawn="1"/>
        </p:nvSpPr>
        <p:spPr>
          <a:xfrm>
            <a:off x="6583680" y="4460240"/>
            <a:ext cx="2204720" cy="599440"/>
          </a:xfrm>
          <a:prstGeom prst="rect">
            <a:avLst/>
          </a:prstGeom>
          <a:solidFill>
            <a:srgbClr val="3046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D1631-F1D7-D0AC-1366-D7EC7D4F2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80" y="4652855"/>
            <a:ext cx="2184420" cy="2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AC882-9061-A795-3450-49F3F5567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0837"/>
          <a:stretch/>
        </p:blipFill>
        <p:spPr>
          <a:xfrm>
            <a:off x="0" y="-1"/>
            <a:ext cx="1069415" cy="834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32D2C-0054-DB40-AE48-757EB59720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9011" y="3705045"/>
            <a:ext cx="9217324" cy="17181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E0FB01-4481-8D1C-CB8F-CAA54753E55B}"/>
              </a:ext>
            </a:extLst>
          </p:cNvPr>
          <p:cNvSpPr/>
          <p:nvPr userDrawn="1"/>
        </p:nvSpPr>
        <p:spPr>
          <a:xfrm>
            <a:off x="6583680" y="4460240"/>
            <a:ext cx="2204720" cy="599440"/>
          </a:xfrm>
          <a:prstGeom prst="rect">
            <a:avLst/>
          </a:prstGeom>
          <a:solidFill>
            <a:srgbClr val="3046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C0D35-CE6E-791B-66CB-D8ED23EBE3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80" y="4652855"/>
            <a:ext cx="2184420" cy="2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women looking at a computer screen&#10;&#10;Description automatically generated">
            <a:extLst>
              <a:ext uri="{FF2B5EF4-FFF2-40B4-BE49-F238E27FC236}">
                <a16:creationId xmlns:a16="http://schemas.microsoft.com/office/drawing/2014/main" id="{097A9147-2F9B-4DF5-4DB4-35BCEAF03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23"/>
          <a:stretch/>
        </p:blipFill>
        <p:spPr>
          <a:xfrm>
            <a:off x="0" y="-3"/>
            <a:ext cx="9144000" cy="5458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77EF3-1978-7572-4A54-3B9DCB4220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858" y="1625872"/>
            <a:ext cx="4666131" cy="2690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04B37-0531-97AD-52B5-BE2D3D53D2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6672" b="18727"/>
          <a:stretch/>
        </p:blipFill>
        <p:spPr>
          <a:xfrm>
            <a:off x="277740" y="1"/>
            <a:ext cx="40114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1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34912-88B1-A0E7-591A-63CF1307FE3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7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6719F6-852B-D3FC-C9C7-1AE76FADD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3789" y="1628317"/>
            <a:ext cx="9308672" cy="3510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248B3-86C9-144B-DB78-8DB96289B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3980" y="4652855"/>
            <a:ext cx="2184420" cy="2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4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7040A1-2905-7F47-9D7A-DE508D774323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407CC5-5325-5F47-AFD2-6189A9D26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3" r:id="rId2"/>
    <p:sldLayoutId id="2147483670" r:id="rId3"/>
    <p:sldLayoutId id="2147483671" r:id="rId4"/>
    <p:sldLayoutId id="2147483667" r:id="rId5"/>
    <p:sldLayoutId id="2147483680" r:id="rId6"/>
    <p:sldLayoutId id="2147483668" r:id="rId7"/>
    <p:sldLayoutId id="2147483669" r:id="rId8"/>
    <p:sldLayoutId id="2147483681" r:id="rId9"/>
    <p:sldLayoutId id="2147483682" r:id="rId10"/>
    <p:sldLayoutId id="2147483675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erience.wor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emf"/><Relationship Id="rId7" Type="http://schemas.openxmlformats.org/officeDocument/2006/relationships/image" Target="../media/image36.png"/><Relationship Id="rId2" Type="http://schemas.openxmlformats.org/officeDocument/2006/relationships/hyperlink" Target="https://experience.work/stori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experience.work/articl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erience.work/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xperience.work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https://experience.work/guide-what-is-pb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perience.work/guide-industry-benefit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hyperlink" Target="https://experience.work/guide-engage-in-pbl" TargetMode="Externa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055D2F-0B5D-899A-772D-FC1ACDAB4661}"/>
              </a:ext>
            </a:extLst>
          </p:cNvPr>
          <p:cNvSpPr txBox="1"/>
          <p:nvPr/>
        </p:nvSpPr>
        <p:spPr>
          <a:xfrm>
            <a:off x="897991" y="678924"/>
            <a:ext cx="6876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63967"/>
                </a:solidFill>
                <a:latin typeface="+mj-lt"/>
              </a:rPr>
              <a:t>Explore Profession-Based Learning with [School/District Name]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140DE-2329-66EB-7278-0CA15FCB934A}"/>
              </a:ext>
            </a:extLst>
          </p:cNvPr>
          <p:cNvSpPr txBox="1"/>
          <p:nvPr/>
        </p:nvSpPr>
        <p:spPr>
          <a:xfrm>
            <a:off x="897991" y="2571750"/>
            <a:ext cx="4642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EC6EE"/>
                </a:solidFill>
                <a:latin typeface="+mj-lt"/>
                <a:ea typeface="Faustina" pitchFamily="2" charset="77"/>
              </a:rPr>
              <a:t>[Educator Name]</a:t>
            </a:r>
          </a:p>
          <a:p>
            <a:r>
              <a:rPr lang="en-US" sz="2000" b="1" dirty="0">
                <a:solidFill>
                  <a:srgbClr val="7EC6EE"/>
                </a:solidFill>
                <a:latin typeface="+mj-lt"/>
                <a:ea typeface="Faustina" pitchFamily="2" charset="77"/>
              </a:rPr>
              <a:t>[Educator Title]</a:t>
            </a:r>
          </a:p>
          <a:p>
            <a:r>
              <a:rPr lang="en-US" sz="2000" b="1" dirty="0">
                <a:solidFill>
                  <a:srgbClr val="7EC6EE"/>
                </a:solidFill>
                <a:latin typeface="+mj-lt"/>
                <a:ea typeface="Faustina" pitchFamily="2" charset="77"/>
              </a:rPr>
              <a:t>[Educator Contact Info]</a:t>
            </a:r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6BA9C81A-40C1-F8CC-89A7-7F2250D47792}"/>
              </a:ext>
            </a:extLst>
          </p:cNvPr>
          <p:cNvSpPr/>
          <p:nvPr/>
        </p:nvSpPr>
        <p:spPr>
          <a:xfrm>
            <a:off x="1133475" y="4200525"/>
            <a:ext cx="2552700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4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D659D-530B-F2BF-6DD9-9DA96CA59F23}"/>
              </a:ext>
            </a:extLst>
          </p:cNvPr>
          <p:cNvSpPr txBox="1"/>
          <p:nvPr/>
        </p:nvSpPr>
        <p:spPr>
          <a:xfrm>
            <a:off x="453152" y="360861"/>
            <a:ext cx="7112904" cy="56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Additional Resources: Videos &amp; Articles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5656A-923C-732D-D9C9-505B50F42B99}"/>
              </a:ext>
            </a:extLst>
          </p:cNvPr>
          <p:cNvSpPr txBox="1"/>
          <p:nvPr/>
        </p:nvSpPr>
        <p:spPr>
          <a:xfrm>
            <a:off x="453152" y="915167"/>
            <a:ext cx="6282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30466D"/>
                </a:solidFill>
                <a:effectLst/>
              </a:rPr>
              <a:t>Explore more on profession-based learning through the stories of industry partners, educators and students who have collaborated.</a:t>
            </a:r>
            <a:endParaRPr lang="en-US" sz="1400" i="1" dirty="0">
              <a:solidFill>
                <a:srgbClr val="30466D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60696-C1FC-0919-EFC5-43925F3E2891}"/>
              </a:ext>
            </a:extLst>
          </p:cNvPr>
          <p:cNvSpPr txBox="1"/>
          <p:nvPr/>
        </p:nvSpPr>
        <p:spPr>
          <a:xfrm>
            <a:off x="371459" y="3551225"/>
            <a:ext cx="3493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466D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Stories &amp; Testimonials</a:t>
            </a:r>
            <a:endParaRPr lang="en-US" sz="1400" dirty="0">
              <a:solidFill>
                <a:srgbClr val="30466D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4F4E9-AD8E-AB6D-6F8A-5A8D50969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056" y="2488290"/>
            <a:ext cx="615417" cy="615417"/>
          </a:xfrm>
          <a:prstGeom prst="rect">
            <a:avLst/>
          </a:prstGeom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A03EB080-49D7-68A2-93D3-669834D89459}"/>
              </a:ext>
            </a:extLst>
          </p:cNvPr>
          <p:cNvSpPr txBox="1"/>
          <p:nvPr/>
        </p:nvSpPr>
        <p:spPr>
          <a:xfrm>
            <a:off x="3964209" y="3548863"/>
            <a:ext cx="3306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466D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Articles &amp; Case Studies </a:t>
            </a:r>
            <a:endParaRPr lang="en-US" sz="1400" dirty="0">
              <a:solidFill>
                <a:srgbClr val="30466D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hlinkClick r:id="rId4"/>
            <a:extLst>
              <a:ext uri="{FF2B5EF4-FFF2-40B4-BE49-F238E27FC236}">
                <a16:creationId xmlns:a16="http://schemas.microsoft.com/office/drawing/2014/main" id="{A9DCC3B6-2CC8-BAE3-86CC-2FFBAB942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209" y="1568133"/>
            <a:ext cx="3306517" cy="1878101"/>
          </a:xfrm>
          <a:prstGeom prst="roundRect">
            <a:avLst>
              <a:gd name="adj" fmla="val 630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person and a child sitting on the floo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E22ABD3-7D14-A244-FF03-8529DFAA8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70" y="1568133"/>
            <a:ext cx="3378821" cy="1903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E0090A8-B25C-D0C2-64B8-70F667BC0E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955" y="3840456"/>
            <a:ext cx="1277024" cy="1277024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37B9B1A-6FC9-088E-A95C-95C1B1F8DB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568" y="3840456"/>
            <a:ext cx="1277024" cy="12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9295D-F04D-4CAD-FA3B-D4A63D36FAC4}"/>
              </a:ext>
            </a:extLst>
          </p:cNvPr>
          <p:cNvSpPr txBox="1"/>
          <p:nvPr/>
        </p:nvSpPr>
        <p:spPr>
          <a:xfrm>
            <a:off x="797780" y="1979339"/>
            <a:ext cx="4167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Engage students in </a:t>
            </a:r>
            <a:r>
              <a:rPr lang="en-US" sz="2400" b="1" i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real-world</a:t>
            </a:r>
            <a:r>
              <a:rPr lang="en-US" sz="2400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 projects to generate </a:t>
            </a:r>
            <a:r>
              <a:rPr lang="en-US" sz="2400" b="1" i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real results </a:t>
            </a:r>
            <a:r>
              <a:rPr lang="en-US" sz="2400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for your industry and community.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ABFE9C-D1C5-E03A-1D43-55F5EEF5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0" y="4345720"/>
            <a:ext cx="699460" cy="699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4D0789-AF23-6A57-BE50-A39DE28F0832}"/>
              </a:ext>
            </a:extLst>
          </p:cNvPr>
          <p:cNvSpPr txBox="1"/>
          <p:nvPr/>
        </p:nvSpPr>
        <p:spPr>
          <a:xfrm>
            <a:off x="1092709" y="3635779"/>
            <a:ext cx="387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30466D"/>
                </a:solidFill>
                <a:latin typeface="Century Gothic" panose="020B0502020202020204" pitchFamily="34" charset="0"/>
                <a:ea typeface="Faustina" pitchFamily="2" charset="77"/>
              </a:rPr>
              <a:t>Explore more: </a:t>
            </a:r>
            <a:r>
              <a:rPr lang="en-US" b="1" i="1" dirty="0">
                <a:solidFill>
                  <a:srgbClr val="30466D"/>
                </a:solidFill>
                <a:latin typeface="Century Gothic" panose="020B0502020202020204" pitchFamily="34" charset="0"/>
                <a:ea typeface="Faustina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experience.work</a:t>
            </a:r>
            <a:endParaRPr lang="en-US" b="1" i="1" dirty="0">
              <a:solidFill>
                <a:srgbClr val="30466D"/>
              </a:solidFill>
              <a:latin typeface="Century Gothic" panose="020B0502020202020204" pitchFamily="34" charset="0"/>
              <a:ea typeface="Faustin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765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F0EC212-62F0-5F2F-FC1D-1D71AFFF5C06}"/>
              </a:ext>
            </a:extLst>
          </p:cNvPr>
          <p:cNvSpPr txBox="1"/>
          <p:nvPr/>
        </p:nvSpPr>
        <p:spPr>
          <a:xfrm>
            <a:off x="418555" y="1723142"/>
            <a:ext cx="5858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+mj-lt"/>
              </a:rPr>
              <a:t>Profession-based learning is the highest form of experiential learning – bridging the gap between education and </a:t>
            </a:r>
            <a:r>
              <a:rPr lang="en-US">
                <a:effectLst/>
                <a:latin typeface="+mj-lt"/>
              </a:rPr>
              <a:t>industry</a:t>
            </a:r>
            <a:r>
              <a:rPr lang="en-US" dirty="0">
                <a:effectLst/>
                <a:latin typeface="+mj-lt"/>
              </a:rPr>
              <a:t>.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Century Gothic" panose="020B0502020202020204" pitchFamily="34" charset="0"/>
              </a:rPr>
              <a:t>Industry partners collaborate with local schools to </a:t>
            </a:r>
            <a:r>
              <a:rPr lang="en-US">
                <a:effectLst/>
                <a:latin typeface="Century Gothic" panose="020B0502020202020204" pitchFamily="34" charset="0"/>
              </a:rPr>
              <a:t>give students </a:t>
            </a:r>
            <a:r>
              <a:rPr lang="en-US" dirty="0">
                <a:effectLst/>
                <a:latin typeface="Century Gothic" panose="020B0502020202020204" pitchFamily="34" charset="0"/>
              </a:rPr>
              <a:t>real work. </a:t>
            </a:r>
            <a:r>
              <a:rPr lang="en-US" dirty="0">
                <a:effectLst/>
                <a:latin typeface="+mj-lt"/>
              </a:rPr>
              <a:t>These learning</a:t>
            </a:r>
            <a:r>
              <a:rPr lang="en-US">
                <a:effectLst/>
                <a:latin typeface="+mj-lt"/>
              </a:rPr>
              <a:t> and working</a:t>
            </a:r>
            <a:r>
              <a:rPr lang="en-US" dirty="0">
                <a:effectLst/>
                <a:latin typeface="+mj-lt"/>
              </a:rPr>
              <a:t> experiences challenge students to contribute in tangible ways, applying technical and durable skills to produce innovative solutions.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4425E-45B7-40CD-FD64-157154F50042}"/>
              </a:ext>
            </a:extLst>
          </p:cNvPr>
          <p:cNvSpPr txBox="1"/>
          <p:nvPr/>
        </p:nvSpPr>
        <p:spPr>
          <a:xfrm>
            <a:off x="418555" y="474150"/>
            <a:ext cx="6106070" cy="1124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1074B4"/>
                </a:solidFill>
                <a:latin typeface="+mj-lt"/>
                <a:ea typeface="Faustina" pitchFamily="2" charset="77"/>
              </a:rPr>
              <a:t>What is Profession-Based Learning (Pro-BL)?</a:t>
            </a:r>
          </a:p>
        </p:txBody>
      </p:sp>
      <p:pic>
        <p:nvPicPr>
          <p:cNvPr id="14" name="Picture 13" descr="A person shaking hands with a person&#10;&#10;Description automatically generated">
            <a:extLst>
              <a:ext uri="{FF2B5EF4-FFF2-40B4-BE49-F238E27FC236}">
                <a16:creationId xmlns:a16="http://schemas.microsoft.com/office/drawing/2014/main" id="{365ED146-C942-A516-4CE0-9CED6FA99B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330" y="-2"/>
            <a:ext cx="2324669" cy="43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ps_102___explainer_video__what_is_profession-based_learning_ (1080p).mp4">
            <a:hlinkClick r:id="" action="ppaction://media"/>
            <a:extLst>
              <a:ext uri="{FF2B5EF4-FFF2-40B4-BE49-F238E27FC236}">
                <a16:creationId xmlns:a16="http://schemas.microsoft.com/office/drawing/2014/main" id="{7C9E5698-224B-9F21-66AE-47E43FAD6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4BCF31-84E6-803C-2AC8-8965A3CB6B42}"/>
              </a:ext>
            </a:extLst>
          </p:cNvPr>
          <p:cNvSpPr txBox="1"/>
          <p:nvPr/>
        </p:nvSpPr>
        <p:spPr>
          <a:xfrm>
            <a:off x="3348096" y="1863978"/>
            <a:ext cx="2475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j-lt"/>
              </a:rPr>
              <a:t>Gain </a:t>
            </a:r>
            <a:r>
              <a:rPr lang="en-US" sz="1400" b="1" dirty="0">
                <a:effectLst/>
                <a:latin typeface="+mj-lt"/>
              </a:rPr>
              <a:t>early access </a:t>
            </a:r>
            <a:r>
              <a:rPr lang="en-US" sz="1400" dirty="0">
                <a:effectLst/>
                <a:latin typeface="+mj-lt"/>
              </a:rPr>
              <a:t>to a pipeline of</a:t>
            </a:r>
            <a:r>
              <a:rPr lang="en-US" sz="1400" dirty="0">
                <a:latin typeface="+mj-lt"/>
              </a:rPr>
              <a:t> </a:t>
            </a:r>
            <a:r>
              <a:rPr lang="en-US" sz="1400">
                <a:latin typeface="+mj-lt"/>
              </a:rPr>
              <a:t>career-ready </a:t>
            </a:r>
            <a:r>
              <a:rPr lang="en-US" sz="1400" dirty="0">
                <a:effectLst/>
                <a:latin typeface="+mj-lt"/>
              </a:rPr>
              <a:t>future employees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j-lt"/>
              </a:rPr>
              <a:t>Contribute to the development of</a:t>
            </a:r>
            <a:r>
              <a:rPr lang="en-US" sz="1400" dirty="0">
                <a:latin typeface="+mj-lt"/>
              </a:rPr>
              <a:t> </a:t>
            </a:r>
            <a:r>
              <a:rPr lang="en-US" sz="1400" b="1" dirty="0">
                <a:effectLst/>
                <a:latin typeface="+mj-lt"/>
              </a:rPr>
              <a:t>durable skills </a:t>
            </a:r>
            <a:r>
              <a:rPr lang="en-US" sz="1400" dirty="0">
                <a:effectLst/>
                <a:latin typeface="+mj-lt"/>
              </a:rPr>
              <a:t>in your upcoming workforce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744B2-FE4E-3950-53E8-4379D1361B5D}"/>
              </a:ext>
            </a:extLst>
          </p:cNvPr>
          <p:cNvSpPr txBox="1"/>
          <p:nvPr/>
        </p:nvSpPr>
        <p:spPr>
          <a:xfrm>
            <a:off x="3348095" y="1290577"/>
            <a:ext cx="208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16F37"/>
                </a:solidFill>
                <a:latin typeface="Century Gothic" panose="020B0502020202020204" pitchFamily="34" charset="0"/>
                <a:ea typeface="Faustina" pitchFamily="2" charset="77"/>
              </a:rPr>
              <a:t>INVEST IN THE FUTURE WORKFORCE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DB9EB-4ACC-C880-C08A-6966E59EBDE5}"/>
              </a:ext>
            </a:extLst>
          </p:cNvPr>
          <p:cNvSpPr txBox="1"/>
          <p:nvPr/>
        </p:nvSpPr>
        <p:spPr>
          <a:xfrm>
            <a:off x="6056090" y="1290577"/>
            <a:ext cx="230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16F37"/>
                </a:solidFill>
                <a:latin typeface="Century Gothic" panose="020B0502020202020204" pitchFamily="34" charset="0"/>
                <a:ea typeface="Faustina" pitchFamily="2" charset="77"/>
              </a:rPr>
              <a:t>STRENGTHEN COMPANY &amp; COMMUNITY 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9980D-A6C4-8A4F-52F7-D7BC7FA4E451}"/>
              </a:ext>
            </a:extLst>
          </p:cNvPr>
          <p:cNvSpPr txBox="1"/>
          <p:nvPr/>
        </p:nvSpPr>
        <p:spPr>
          <a:xfrm>
            <a:off x="6083987" y="1863978"/>
            <a:ext cx="2669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j-lt"/>
              </a:rPr>
              <a:t>Give employees the opportunity to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>
                <a:effectLst/>
                <a:latin typeface="+mj-lt"/>
              </a:rPr>
              <a:t>mentor students, </a:t>
            </a:r>
            <a:r>
              <a:rPr lang="en-US" sz="1400" b="1" dirty="0">
                <a:effectLst/>
                <a:latin typeface="+mj-lt"/>
              </a:rPr>
              <a:t>boosting job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b="1" dirty="0">
                <a:effectLst/>
                <a:latin typeface="+mj-lt"/>
              </a:rPr>
              <a:t>satisfaction</a:t>
            </a:r>
            <a:r>
              <a:rPr lang="en-US" sz="1400" dirty="0">
                <a:effectLst/>
                <a:latin typeface="+mj-lt"/>
              </a:rPr>
              <a:t> and retention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j-lt"/>
              </a:rPr>
              <a:t>Be </a:t>
            </a:r>
            <a:r>
              <a:rPr lang="en-US" sz="1400" b="1" dirty="0">
                <a:effectLst/>
                <a:latin typeface="+mj-lt"/>
              </a:rPr>
              <a:t>seen as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b="1" dirty="0">
                <a:effectLst/>
                <a:latin typeface="+mj-lt"/>
              </a:rPr>
              <a:t>a leader </a:t>
            </a:r>
            <a:r>
              <a:rPr lang="en-US" sz="1400" dirty="0">
                <a:effectLst/>
                <a:latin typeface="+mj-lt"/>
              </a:rPr>
              <a:t>in workforce development and a positive contributor in the 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FB75B-FAF0-3CA4-20FF-DFBAFBC57237}"/>
              </a:ext>
            </a:extLst>
          </p:cNvPr>
          <p:cNvSpPr txBox="1"/>
          <p:nvPr/>
        </p:nvSpPr>
        <p:spPr>
          <a:xfrm>
            <a:off x="431992" y="1293862"/>
            <a:ext cx="179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16F37"/>
                </a:solidFill>
                <a:latin typeface="Century Gothic" panose="020B0502020202020204" pitchFamily="34" charset="0"/>
                <a:ea typeface="Faustina" pitchFamily="2" charset="77"/>
              </a:rPr>
              <a:t>EXPAND YOUR PRODUCTIVITY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9BCE72-4917-86AD-57D0-86608BA58E5F}"/>
              </a:ext>
            </a:extLst>
          </p:cNvPr>
          <p:cNvSpPr txBox="1"/>
          <p:nvPr/>
        </p:nvSpPr>
        <p:spPr>
          <a:xfrm>
            <a:off x="418555" y="1867263"/>
            <a:ext cx="2669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</a:t>
            </a:r>
            <a:r>
              <a:rPr lang="en-US" sz="1400" dirty="0">
                <a:effectLst/>
                <a:latin typeface="+mj-lt"/>
              </a:rPr>
              <a:t>ackle the </a:t>
            </a:r>
            <a:r>
              <a:rPr lang="en-US" sz="1400" b="1" dirty="0">
                <a:effectLst/>
                <a:latin typeface="+mj-lt"/>
              </a:rPr>
              <a:t>“10</a:t>
            </a:r>
            <a:r>
              <a:rPr lang="en-US" sz="1400" b="1" baseline="30000" dirty="0">
                <a:effectLst/>
                <a:latin typeface="+mj-lt"/>
              </a:rPr>
              <a:t>th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b="1" dirty="0">
                <a:effectLst/>
                <a:latin typeface="+mj-lt"/>
              </a:rPr>
              <a:t>task on the to-do list” </a:t>
            </a:r>
            <a:r>
              <a:rPr lang="en-US" sz="1400" dirty="0">
                <a:effectLst/>
                <a:latin typeface="+mj-lt"/>
              </a:rPr>
              <a:t>by engaging students in real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+mj-lt"/>
              </a:rPr>
              <a:t>Hear </a:t>
            </a:r>
            <a:r>
              <a:rPr lang="en-US" sz="1400" dirty="0">
                <a:effectLst/>
                <a:latin typeface="+mj-lt"/>
              </a:rPr>
              <a:t>fresh perspectives and ideas from students, leading to</a:t>
            </a:r>
            <a:r>
              <a:rPr lang="en-US" sz="1400" dirty="0">
                <a:latin typeface="+mj-lt"/>
              </a:rPr>
              <a:t> </a:t>
            </a:r>
            <a:r>
              <a:rPr lang="en-US" sz="1400" b="1" dirty="0">
                <a:effectLst/>
                <a:latin typeface="+mj-lt"/>
              </a:rPr>
              <a:t>innovative solutions</a:t>
            </a:r>
            <a:r>
              <a:rPr lang="en-US" sz="1400" dirty="0">
                <a:effectLst/>
                <a:latin typeface="+mj-lt"/>
              </a:rPr>
              <a:t> to existing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AD234-8484-6F47-6A29-8C05F69B6703}"/>
              </a:ext>
            </a:extLst>
          </p:cNvPr>
          <p:cNvSpPr txBox="1"/>
          <p:nvPr/>
        </p:nvSpPr>
        <p:spPr>
          <a:xfrm>
            <a:off x="418555" y="474150"/>
            <a:ext cx="6106070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1074B4"/>
                </a:solidFill>
                <a:latin typeface="+mj-lt"/>
                <a:ea typeface="Faustina" pitchFamily="2" charset="77"/>
              </a:rPr>
              <a:t>Benefits for Industry </a:t>
            </a:r>
          </a:p>
        </p:txBody>
      </p:sp>
    </p:spTree>
    <p:extLst>
      <p:ext uri="{BB962C8B-B14F-4D97-AF65-F5344CB8AC3E}">
        <p14:creationId xmlns:p14="http://schemas.microsoft.com/office/powerpoint/2010/main" val="149268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24425E-45B7-40CD-FD64-157154F50042}"/>
              </a:ext>
            </a:extLst>
          </p:cNvPr>
          <p:cNvSpPr txBox="1"/>
          <p:nvPr/>
        </p:nvSpPr>
        <p:spPr>
          <a:xfrm>
            <a:off x="418554" y="474150"/>
            <a:ext cx="6246405" cy="606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Benefits for Students</a:t>
            </a:r>
          </a:p>
        </p:txBody>
      </p:sp>
      <p:pic>
        <p:nvPicPr>
          <p:cNvPr id="5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5C5C9A6A-FFD7-A71B-A3EC-20A8209C2E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7"/>
          <a:stretch/>
        </p:blipFill>
        <p:spPr>
          <a:xfrm>
            <a:off x="6813311" y="-26336"/>
            <a:ext cx="2330689" cy="4396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70321-7AFB-45BB-39D0-6BDD29B4A1D1}"/>
              </a:ext>
            </a:extLst>
          </p:cNvPr>
          <p:cNvSpPr txBox="1"/>
          <p:nvPr/>
        </p:nvSpPr>
        <p:spPr>
          <a:xfrm>
            <a:off x="418553" y="1183404"/>
            <a:ext cx="6246405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entury Gothic" panose="020B0502020202020204" pitchFamily="34" charset="0"/>
              </a:rPr>
              <a:t>Prepares </a:t>
            </a:r>
            <a:r>
              <a:rPr lang="en-US" sz="1600">
                <a:effectLst/>
                <a:latin typeface="Century Gothic" panose="020B0502020202020204" pitchFamily="34" charset="0"/>
              </a:rPr>
              <a:t>them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for college and careers by exposing them to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real industry needs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and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projects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entury Gothic" panose="020B0502020202020204" pitchFamily="34" charset="0"/>
              </a:rPr>
              <a:t>Introduces a variety of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career pathways </a:t>
            </a:r>
            <a:r>
              <a:rPr lang="en-US" sz="1600">
                <a:effectLst/>
                <a:latin typeface="Century Gothic" panose="020B0502020202020204" pitchFamily="34" charset="0"/>
              </a:rPr>
              <a:t>in their community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and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experiences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beyond traditional learning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entury Gothic" panose="020B0502020202020204" pitchFamily="34" charset="0"/>
              </a:rPr>
              <a:t>Readies students to enter the workforce by gaining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resume-worthy experience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before graduating high school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Century Gothic" panose="020B0502020202020204" pitchFamily="34" charset="0"/>
              </a:rPr>
              <a:t>Expands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durable skills </a:t>
            </a:r>
            <a:r>
              <a:rPr lang="en-US" sz="1600">
                <a:effectLst/>
                <a:latin typeface="Century Gothic" panose="020B0502020202020204" pitchFamily="34" charset="0"/>
              </a:rPr>
              <a:t>including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critical thinking, team building and communication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entury Gothic" panose="020B0502020202020204" pitchFamily="34" charset="0"/>
              </a:rPr>
              <a:t>Inspires students to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think differently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about themselves as learners, collaborators and leaders</a:t>
            </a:r>
          </a:p>
        </p:txBody>
      </p:sp>
    </p:spTree>
    <p:extLst>
      <p:ext uri="{BB962C8B-B14F-4D97-AF65-F5344CB8AC3E}">
        <p14:creationId xmlns:p14="http://schemas.microsoft.com/office/powerpoint/2010/main" val="369048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A0DE9149-C276-DA25-8708-1AF60E4C7082}"/>
              </a:ext>
            </a:extLst>
          </p:cNvPr>
          <p:cNvSpPr/>
          <p:nvPr/>
        </p:nvSpPr>
        <p:spPr>
          <a:xfrm>
            <a:off x="185770" y="856910"/>
            <a:ext cx="1146036" cy="1146036"/>
          </a:xfrm>
          <a:prstGeom prst="ellipse">
            <a:avLst/>
          </a:prstGeom>
          <a:solidFill>
            <a:srgbClr val="7EC6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group of people looking at a tablet&#10;&#10;Description automatically generated">
            <a:extLst>
              <a:ext uri="{FF2B5EF4-FFF2-40B4-BE49-F238E27FC236}">
                <a16:creationId xmlns:a16="http://schemas.microsoft.com/office/drawing/2014/main" id="{07C942C9-8ED0-12FE-E3AD-C93687153D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20" y="943147"/>
            <a:ext cx="975135" cy="973561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8D2A0D-D533-E8AD-7958-6E4533FB75AD}"/>
              </a:ext>
            </a:extLst>
          </p:cNvPr>
          <p:cNvSpPr txBox="1"/>
          <p:nvPr/>
        </p:nvSpPr>
        <p:spPr>
          <a:xfrm>
            <a:off x="1392697" y="586203"/>
            <a:ext cx="7565533" cy="1124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163967"/>
                </a:solidFill>
                <a:latin typeface="Century Gothic" panose="020B0502020202020204" pitchFamily="34" charset="0"/>
                <a:ea typeface="Faustina" pitchFamily="2" charset="77"/>
              </a:rPr>
              <a:t>Pro-BL Program at</a:t>
            </a:r>
          </a:p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163967"/>
                </a:solidFill>
                <a:latin typeface="Century Gothic" panose="020B0502020202020204" pitchFamily="34" charset="0"/>
                <a:ea typeface="Faustina" pitchFamily="2" charset="77"/>
              </a:rPr>
              <a:t>[School/District Name]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982705-C7CD-9B89-DA2A-1FD61D074307}"/>
              </a:ext>
            </a:extLst>
          </p:cNvPr>
          <p:cNvSpPr txBox="1"/>
          <p:nvPr/>
        </p:nvSpPr>
        <p:spPr>
          <a:xfrm>
            <a:off x="1417256" y="1916708"/>
            <a:ext cx="7273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ea typeface="Faustina" pitchFamily="2" charset="77"/>
              </a:rPr>
              <a:t>Customize this slide with details about your school’s Pro-BL program and offerings</a:t>
            </a:r>
            <a:r>
              <a:rPr lang="en-US">
                <a:latin typeface="Century Gothic" panose="020B0502020202020204" pitchFamily="34" charset="0"/>
                <a:ea typeface="Faustina" pitchFamily="2" charset="77"/>
              </a:rPr>
              <a:t>.</a:t>
            </a:r>
            <a:r>
              <a:rPr lang="en-US" dirty="0">
                <a:latin typeface="Century Gothic" panose="020B0502020202020204" pitchFamily="34" charset="0"/>
                <a:ea typeface="Faustina" pitchFamily="2" charset="77"/>
              </a:rPr>
              <a:t> Duplicate slide if more space is needed. </a:t>
            </a:r>
            <a:r>
              <a:rPr lang="en-US" i="1" dirty="0">
                <a:latin typeface="Century Gothic" panose="020B0502020202020204" pitchFamily="34" charset="0"/>
                <a:ea typeface="Faustina" pitchFamily="2" charset="77"/>
              </a:rPr>
              <a:t>Option to replace circular image with school logo.</a:t>
            </a:r>
            <a:endParaRPr lang="en-US" dirty="0">
              <a:latin typeface="Century Gothic" panose="020B0502020202020204" pitchFamily="34" charset="0"/>
              <a:ea typeface="Faustina" pitchFamily="2" charset="77"/>
            </a:endParaRPr>
          </a:p>
          <a:p>
            <a:endParaRPr lang="en-US" dirty="0">
              <a:latin typeface="Century Gothic" panose="020B0502020202020204" pitchFamily="34" charset="0"/>
              <a:ea typeface="Faustina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Faustina" pitchFamily="2" charset="77"/>
              </a:rPr>
              <a:t>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Faustina" pitchFamily="2" charset="77"/>
              </a:rPr>
              <a:t>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Faustina" pitchFamily="2" charset="77"/>
              </a:rPr>
              <a:t>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Faustina" pitchFamily="2" charset="77"/>
              </a:rPr>
              <a:t>Point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7B61BB-9ADE-1EFA-7B44-7A415DC2C914}"/>
              </a:ext>
            </a:extLst>
          </p:cNvPr>
          <p:cNvSpPr txBox="1"/>
          <p:nvPr/>
        </p:nvSpPr>
        <p:spPr>
          <a:xfrm>
            <a:off x="1405213" y="227030"/>
            <a:ext cx="54324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i="1" u="none" strike="noStrike" dirty="0">
                <a:solidFill>
                  <a:srgbClr val="983073"/>
                </a:solidFill>
                <a:effectLst/>
                <a:latin typeface="Century Gothic" panose="020B0502020202020204" pitchFamily="34" charset="0"/>
              </a:rPr>
              <a:t>Customizable page</a:t>
            </a:r>
          </a:p>
        </p:txBody>
      </p:sp>
    </p:spTree>
    <p:extLst>
      <p:ext uri="{BB962C8B-B14F-4D97-AF65-F5344CB8AC3E}">
        <p14:creationId xmlns:p14="http://schemas.microsoft.com/office/powerpoint/2010/main" val="3487302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A8DC19-F677-DB58-4523-A98C991F2471}"/>
              </a:ext>
            </a:extLst>
          </p:cNvPr>
          <p:cNvSpPr txBox="1"/>
          <p:nvPr/>
        </p:nvSpPr>
        <p:spPr>
          <a:xfrm>
            <a:off x="1392697" y="1130040"/>
            <a:ext cx="6887703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b="1">
                <a:solidFill>
                  <a:srgbClr val="163967"/>
                </a:solidFill>
                <a:latin typeface="Century Gothic" panose="020B0502020202020204" pitchFamily="34" charset="0"/>
                <a:ea typeface="Faustina" pitchFamily="2" charset="77"/>
              </a:rPr>
              <a:t>Partnering with Pro-BL</a:t>
            </a:r>
            <a:endParaRPr lang="en-US" sz="3200" b="1" dirty="0">
              <a:solidFill>
                <a:srgbClr val="163967"/>
              </a:solidFill>
              <a:latin typeface="Century Gothic" panose="020B0502020202020204" pitchFamily="34" charset="0"/>
              <a:ea typeface="Faustina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89299-5B4B-F51B-EAC6-0A8E2E33412D}"/>
              </a:ext>
            </a:extLst>
          </p:cNvPr>
          <p:cNvSpPr txBox="1"/>
          <p:nvPr/>
        </p:nvSpPr>
        <p:spPr>
          <a:xfrm>
            <a:off x="1392697" y="1916708"/>
            <a:ext cx="357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REAL-WORLD PROJECTS </a:t>
            </a:r>
            <a:r>
              <a:rPr lang="en-US" sz="1400" b="1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&amp;</a:t>
            </a:r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 INTERNSHIPS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68810-2611-18CC-6302-5C75EBF74B84}"/>
              </a:ext>
            </a:extLst>
          </p:cNvPr>
          <p:cNvSpPr txBox="1"/>
          <p:nvPr/>
        </p:nvSpPr>
        <p:spPr>
          <a:xfrm>
            <a:off x="1392697" y="2177257"/>
            <a:ext cx="3578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entury Gothic" panose="020B0502020202020204" pitchFamily="34" charset="0"/>
              </a:rPr>
              <a:t>Expose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students to a variety of job options while developing skills in critical thinking, creativity and collaboration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98C85-5649-3DF7-F3CC-D56376234344}"/>
              </a:ext>
            </a:extLst>
          </p:cNvPr>
          <p:cNvSpPr txBox="1"/>
          <p:nvPr/>
        </p:nvSpPr>
        <p:spPr>
          <a:xfrm>
            <a:off x="1405213" y="227030"/>
            <a:ext cx="5432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i="1" u="none" strike="noStrike" dirty="0">
                <a:solidFill>
                  <a:srgbClr val="983073"/>
                </a:solidFill>
                <a:effectLst/>
                <a:latin typeface="Century Gothic" panose="020B0502020202020204" pitchFamily="34" charset="0"/>
              </a:rPr>
              <a:t>Customizable page – add to or remove options based on what is applicable to your program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01142C-EE7D-89F8-DCF5-1C2B982B58A2}"/>
              </a:ext>
            </a:extLst>
          </p:cNvPr>
          <p:cNvSpPr txBox="1"/>
          <p:nvPr/>
        </p:nvSpPr>
        <p:spPr>
          <a:xfrm>
            <a:off x="5204797" y="2936241"/>
            <a:ext cx="22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EXTERNSHIPS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F7321F-E58F-C6B5-C013-8D94D0347460}"/>
              </a:ext>
            </a:extLst>
          </p:cNvPr>
          <p:cNvSpPr txBox="1"/>
          <p:nvPr/>
        </p:nvSpPr>
        <p:spPr>
          <a:xfrm>
            <a:off x="5204796" y="3223698"/>
            <a:ext cx="3377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entury Gothic" panose="020B0502020202020204" pitchFamily="34" charset="0"/>
              </a:rPr>
              <a:t>Give educators hands-on industry experience, allowing them to learn best practices, build professional relationships and teach students current skills to stay competitive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11943-B01D-05E1-4ABE-32E3FE6B414B}"/>
              </a:ext>
            </a:extLst>
          </p:cNvPr>
          <p:cNvSpPr txBox="1"/>
          <p:nvPr/>
        </p:nvSpPr>
        <p:spPr>
          <a:xfrm>
            <a:off x="1392697" y="3982682"/>
            <a:ext cx="22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FUNDING SUPPORT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E77761-9D6E-7F00-4AF1-D7D1DC85E1CC}"/>
              </a:ext>
            </a:extLst>
          </p:cNvPr>
          <p:cNvSpPr txBox="1"/>
          <p:nvPr/>
        </p:nvSpPr>
        <p:spPr>
          <a:xfrm>
            <a:off x="1392697" y="4270139"/>
            <a:ext cx="333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Can 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be provided in various forms, such as sponsoring events, donating workspace or classroom space, equipment or software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82501-ADC1-6F8E-4DEF-249938D9DC10}"/>
              </a:ext>
            </a:extLst>
          </p:cNvPr>
          <p:cNvSpPr txBox="1"/>
          <p:nvPr/>
        </p:nvSpPr>
        <p:spPr>
          <a:xfrm>
            <a:off x="1405213" y="2936241"/>
            <a:ext cx="22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MENTORSHIPS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8FA531-C63B-A064-6A35-DD03FFA4802B}"/>
              </a:ext>
            </a:extLst>
          </p:cNvPr>
          <p:cNvSpPr txBox="1"/>
          <p:nvPr/>
        </p:nvSpPr>
        <p:spPr>
          <a:xfrm>
            <a:off x="1405212" y="3223698"/>
            <a:ext cx="357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M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odel behavior, answer questions and support students with feedback, insight and inspiration in their areas of interest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186293-B18F-BAC4-686E-3615A15C74B0}"/>
              </a:ext>
            </a:extLst>
          </p:cNvPr>
          <p:cNvSpPr txBox="1"/>
          <p:nvPr/>
        </p:nvSpPr>
        <p:spPr>
          <a:xfrm>
            <a:off x="5247617" y="1916708"/>
            <a:ext cx="313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ADVISORY/STEERING COMMITTEE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02DAE5-E01A-0BC2-714E-279F7BF6757E}"/>
              </a:ext>
            </a:extLst>
          </p:cNvPr>
          <p:cNvSpPr txBox="1"/>
          <p:nvPr/>
        </p:nvSpPr>
        <p:spPr>
          <a:xfrm>
            <a:off x="5247617" y="2176435"/>
            <a:ext cx="353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P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rovide insight in planning our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Pro-BL program, leveraging your network and </a:t>
            </a:r>
            <a:r>
              <a:rPr lang="en-US" sz="1200">
                <a:effectLst/>
                <a:latin typeface="Century Gothic" panose="020B0502020202020204" pitchFamily="34" charset="0"/>
              </a:rPr>
              <a:t>resources 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to </a:t>
            </a:r>
            <a:r>
              <a:rPr lang="en-US" sz="1200">
                <a:effectLst/>
                <a:latin typeface="Century Gothic" panose="020B0502020202020204" pitchFamily="34" charset="0"/>
              </a:rPr>
              <a:t>help </a:t>
            </a:r>
            <a:r>
              <a:rPr lang="en-US" sz="1200" dirty="0">
                <a:effectLst/>
                <a:latin typeface="Century Gothic" panose="020B0502020202020204" pitchFamily="34" charset="0"/>
              </a:rPr>
              <a:t>inform curriculum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DE9149-C276-DA25-8708-1AF60E4C7082}"/>
              </a:ext>
            </a:extLst>
          </p:cNvPr>
          <p:cNvSpPr/>
          <p:nvPr/>
        </p:nvSpPr>
        <p:spPr>
          <a:xfrm>
            <a:off x="185770" y="856910"/>
            <a:ext cx="1146036" cy="1146036"/>
          </a:xfrm>
          <a:prstGeom prst="ellipse">
            <a:avLst/>
          </a:prstGeom>
          <a:solidFill>
            <a:srgbClr val="7EC6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uple of women looking at a computer screen&#10;&#10;Description automatically generated">
            <a:extLst>
              <a:ext uri="{FF2B5EF4-FFF2-40B4-BE49-F238E27FC236}">
                <a16:creationId xmlns:a16="http://schemas.microsoft.com/office/drawing/2014/main" id="{3548D821-42E5-72CF-9E4B-93A63FE44C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"/>
          <a:stretch/>
        </p:blipFill>
        <p:spPr>
          <a:xfrm>
            <a:off x="271220" y="943147"/>
            <a:ext cx="975135" cy="9738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874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A8DC19-F677-DB58-4523-A98C991F2471}"/>
              </a:ext>
            </a:extLst>
          </p:cNvPr>
          <p:cNvSpPr txBox="1"/>
          <p:nvPr/>
        </p:nvSpPr>
        <p:spPr>
          <a:xfrm>
            <a:off x="1392697" y="1130040"/>
            <a:ext cx="7039204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200" b="1" dirty="0">
                <a:solidFill>
                  <a:srgbClr val="163967"/>
                </a:solidFill>
                <a:latin typeface="Century Gothic" panose="020B0502020202020204" pitchFamily="34" charset="0"/>
                <a:ea typeface="Faustina" pitchFamily="2" charset="77"/>
              </a:rPr>
              <a:t>Ready to explore partnership?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89299-5B4B-F51B-EAC6-0A8E2E33412D}"/>
              </a:ext>
            </a:extLst>
          </p:cNvPr>
          <p:cNvSpPr txBox="1"/>
          <p:nvPr/>
        </p:nvSpPr>
        <p:spPr>
          <a:xfrm>
            <a:off x="1392697" y="1916708"/>
            <a:ext cx="357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LET’S CONNECT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68810-2611-18CC-6302-5C75EBF74B84}"/>
              </a:ext>
            </a:extLst>
          </p:cNvPr>
          <p:cNvSpPr txBox="1"/>
          <p:nvPr/>
        </p:nvSpPr>
        <p:spPr>
          <a:xfrm>
            <a:off x="1405213" y="2211128"/>
            <a:ext cx="2285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First Last (Contact 1)</a:t>
            </a:r>
          </a:p>
          <a:p>
            <a:r>
              <a:rPr lang="en-US" sz="1400" dirty="0">
                <a:effectLst/>
                <a:latin typeface="Century Gothic" panose="020B0502020202020204" pitchFamily="34" charset="0"/>
              </a:rPr>
              <a:t>Title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School/District</a:t>
            </a:r>
          </a:p>
          <a:p>
            <a:r>
              <a:rPr lang="en-US" sz="1400" dirty="0">
                <a:effectLst/>
                <a:latin typeface="Century Gothic" panose="020B0502020202020204" pitchFamily="34" charset="0"/>
              </a:rPr>
              <a:t>Email</a:t>
            </a:r>
          </a:p>
          <a:p>
            <a:r>
              <a:rPr lang="en-US" sz="1400" dirty="0">
                <a:effectLst/>
                <a:latin typeface="Century Gothic" panose="020B0502020202020204" pitchFamily="34" charset="0"/>
              </a:rPr>
              <a:t>Phone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82501-ADC1-6F8E-4DEF-249938D9DC10}"/>
              </a:ext>
            </a:extLst>
          </p:cNvPr>
          <p:cNvSpPr txBox="1"/>
          <p:nvPr/>
        </p:nvSpPr>
        <p:spPr>
          <a:xfrm>
            <a:off x="1392697" y="3517341"/>
            <a:ext cx="22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LEARN MORE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8FA531-C63B-A064-6A35-DD03FFA4802B}"/>
              </a:ext>
            </a:extLst>
          </p:cNvPr>
          <p:cNvSpPr txBox="1"/>
          <p:nvPr/>
        </p:nvSpPr>
        <p:spPr>
          <a:xfrm>
            <a:off x="1392696" y="3804798"/>
            <a:ext cx="6857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Visit </a:t>
            </a:r>
            <a:r>
              <a:rPr lang="en-US" sz="1600" dirty="0">
                <a:solidFill>
                  <a:srgbClr val="1074B4"/>
                </a:solidFill>
                <a:effectLst/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experience.work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to learn more about Pro-BL, access free resources, hear success stories from other partners and more.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DE9149-C276-DA25-8708-1AF60E4C7082}"/>
              </a:ext>
            </a:extLst>
          </p:cNvPr>
          <p:cNvSpPr/>
          <p:nvPr/>
        </p:nvSpPr>
        <p:spPr>
          <a:xfrm>
            <a:off x="185770" y="856910"/>
            <a:ext cx="1146036" cy="1146036"/>
          </a:xfrm>
          <a:prstGeom prst="ellipse">
            <a:avLst/>
          </a:prstGeom>
          <a:solidFill>
            <a:srgbClr val="7EC6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C788BEF0-2680-BD6D-3BD6-72AF20AEDD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19" y="937886"/>
            <a:ext cx="975135" cy="978822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FBA8AB-43C3-F5EA-28DD-CFD251C641FD}"/>
              </a:ext>
            </a:extLst>
          </p:cNvPr>
          <p:cNvSpPr txBox="1"/>
          <p:nvPr/>
        </p:nvSpPr>
        <p:spPr>
          <a:xfrm>
            <a:off x="4160393" y="2219830"/>
            <a:ext cx="22852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First Last (Contact 2)</a:t>
            </a:r>
          </a:p>
          <a:p>
            <a:r>
              <a:rPr lang="en-US" sz="1400" dirty="0">
                <a:effectLst/>
                <a:latin typeface="Century Gothic" panose="020B0502020202020204" pitchFamily="34" charset="0"/>
              </a:rPr>
              <a:t>Title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School/District</a:t>
            </a:r>
          </a:p>
          <a:p>
            <a:r>
              <a:rPr lang="en-US" sz="1400" dirty="0">
                <a:effectLst/>
                <a:latin typeface="Century Gothic" panose="020B0502020202020204" pitchFamily="34" charset="0"/>
              </a:rPr>
              <a:t>Email</a:t>
            </a:r>
          </a:p>
          <a:p>
            <a:r>
              <a:rPr lang="en-US" sz="1400" dirty="0">
                <a:effectLst/>
                <a:latin typeface="Century Gothic" panose="020B0502020202020204" pitchFamily="34" charset="0"/>
              </a:rPr>
              <a:t>Phone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3BEFE3-2918-68E8-37F1-7FE3407A3A35}"/>
              </a:ext>
            </a:extLst>
          </p:cNvPr>
          <p:cNvSpPr txBox="1"/>
          <p:nvPr/>
        </p:nvSpPr>
        <p:spPr>
          <a:xfrm>
            <a:off x="1405213" y="4408614"/>
            <a:ext cx="504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983073"/>
                </a:solidFill>
                <a:effectLst/>
                <a:latin typeface="Century Gothic" panose="020B0502020202020204" pitchFamily="34" charset="0"/>
              </a:rPr>
              <a:t>If your school has a webpage with more info about your Pro-BL program, you can include it here – otherwise remove.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F9BD02-11A0-8CD6-FDDC-996086AFEBAE}"/>
              </a:ext>
            </a:extLst>
          </p:cNvPr>
          <p:cNvSpPr txBox="1"/>
          <p:nvPr/>
        </p:nvSpPr>
        <p:spPr>
          <a:xfrm>
            <a:off x="1405213" y="227030"/>
            <a:ext cx="54324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600" i="1" u="none" strike="noStrike" dirty="0">
                <a:solidFill>
                  <a:srgbClr val="983073"/>
                </a:solidFill>
                <a:effectLst/>
                <a:latin typeface="Century Gothic" panose="020B0502020202020204" pitchFamily="34" charset="0"/>
              </a:rPr>
              <a:t>Customizable page</a:t>
            </a:r>
          </a:p>
        </p:txBody>
      </p:sp>
    </p:spTree>
    <p:extLst>
      <p:ext uri="{BB962C8B-B14F-4D97-AF65-F5344CB8AC3E}">
        <p14:creationId xmlns:p14="http://schemas.microsoft.com/office/powerpoint/2010/main" val="114853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D659D-530B-F2BF-6DD9-9DA96CA59F23}"/>
              </a:ext>
            </a:extLst>
          </p:cNvPr>
          <p:cNvSpPr txBox="1"/>
          <p:nvPr/>
        </p:nvSpPr>
        <p:spPr>
          <a:xfrm>
            <a:off x="453152" y="360861"/>
            <a:ext cx="7363753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2400" b="1" dirty="0">
                <a:solidFill>
                  <a:srgbClr val="1074B4"/>
                </a:solidFill>
                <a:latin typeface="Century Gothic" panose="020B0502020202020204" pitchFamily="34" charset="0"/>
                <a:ea typeface="Faustina" pitchFamily="2" charset="77"/>
              </a:rPr>
              <a:t>Additional Resources: Quick Guides</a:t>
            </a:r>
          </a:p>
        </p:txBody>
      </p:sp>
      <p:pic>
        <p:nvPicPr>
          <p:cNvPr id="3" name="Picture 2" descr="A chart of different types of learn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9687902E-C73D-006C-AD7D-307EC2FA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53" y="1088909"/>
            <a:ext cx="1904353" cy="2411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85656A-923C-732D-D9C9-505B50F42B99}"/>
              </a:ext>
            </a:extLst>
          </p:cNvPr>
          <p:cNvSpPr txBox="1"/>
          <p:nvPr/>
        </p:nvSpPr>
        <p:spPr>
          <a:xfrm>
            <a:off x="501278" y="3583590"/>
            <a:ext cx="1796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466D"/>
                </a:solidFill>
                <a:effectLst/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Pro-BL? </a:t>
            </a:r>
            <a:endParaRPr lang="en-US" sz="1400" dirty="0">
              <a:solidFill>
                <a:srgbClr val="30466D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 descr="A poster of women smiling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40BE0B7-1359-0531-EB49-D09756CF7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556" y="1088908"/>
            <a:ext cx="1904353" cy="2413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60696-C1FC-0919-EFC5-43925F3E2891}"/>
              </a:ext>
            </a:extLst>
          </p:cNvPr>
          <p:cNvSpPr txBox="1"/>
          <p:nvPr/>
        </p:nvSpPr>
        <p:spPr>
          <a:xfrm>
            <a:off x="2462235" y="3582688"/>
            <a:ext cx="234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466D"/>
                </a:solidFill>
                <a:effectLst/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Engage in Pro-BL</a:t>
            </a:r>
            <a:endParaRPr lang="en-US" sz="1400" dirty="0">
              <a:solidFill>
                <a:srgbClr val="30466D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2" name="Picture 11" descr="A brochure with a group of peopl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DB1AAEA-8EE2-83AA-04B4-7A5A0E3A4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959" y="1087403"/>
            <a:ext cx="1904353" cy="2411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00F613-9EB6-1CB7-87E0-B7EAE1C9E644}"/>
              </a:ext>
            </a:extLst>
          </p:cNvPr>
          <p:cNvSpPr txBox="1"/>
          <p:nvPr/>
        </p:nvSpPr>
        <p:spPr>
          <a:xfrm>
            <a:off x="4968082" y="3583590"/>
            <a:ext cx="1796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0466D"/>
                </a:solidFill>
                <a:effectLst/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 of Pro-BL</a:t>
            </a:r>
            <a:endParaRPr lang="en-US" sz="1400" dirty="0">
              <a:solidFill>
                <a:srgbClr val="30466D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4F4E9-AD8E-AB6D-6F8A-5A8D50969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056" y="2488290"/>
            <a:ext cx="615417" cy="615417"/>
          </a:xfrm>
          <a:prstGeom prst="rect">
            <a:avLst/>
          </a:prstGeom>
        </p:spPr>
      </p:pic>
      <p:pic>
        <p:nvPicPr>
          <p:cNvPr id="8" name="Picture 7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3AE933E4-00FE-48C0-E20F-107CC683BF2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64" y="3860572"/>
            <a:ext cx="1125260" cy="1125260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A0A6BA53-9651-6DA3-3146-8BF02BC7A94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047" y="3860572"/>
            <a:ext cx="1125260" cy="1125260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3D4CDD6-BB3B-080B-D7F2-66E461CB94D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850" y="3860572"/>
            <a:ext cx="1125260" cy="11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62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cbf1a0-9451-4a7b-9357-718b9835ead4" xsi:nil="true"/>
    <lcf76f155ced4ddcb4097134ff3c332f xmlns="3a8fec5a-d49b-4705-8188-fbbc702e3cf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1D7576CADA7247AA1A8FFF20BA52E8" ma:contentTypeVersion="14" ma:contentTypeDescription="Create a new document." ma:contentTypeScope="" ma:versionID="072529ea07a91ef5751534498ae6df74">
  <xsd:schema xmlns:xsd="http://www.w3.org/2001/XMLSchema" xmlns:xs="http://www.w3.org/2001/XMLSchema" xmlns:p="http://schemas.microsoft.com/office/2006/metadata/properties" xmlns:ns2="3a8fec5a-d49b-4705-8188-fbbc702e3cf0" xmlns:ns3="48cbf1a0-9451-4a7b-9357-718b9835ead4" targetNamespace="http://schemas.microsoft.com/office/2006/metadata/properties" ma:root="true" ma:fieldsID="908b00a1207b9554b50c6f7d9d8efd9e" ns2:_="" ns3:_="">
    <xsd:import namespace="3a8fec5a-d49b-4705-8188-fbbc702e3cf0"/>
    <xsd:import namespace="48cbf1a0-9451-4a7b-9357-718b9835ea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fec5a-d49b-4705-8188-fbbc702e3c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2d46fe-e574-4f56-b58c-259cb61a0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bf1a0-9451-4a7b-9357-718b9835ea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4770b17-758b-4921-886b-864f13813e2b}" ma:internalName="TaxCatchAll" ma:showField="CatchAllData" ma:web="48cbf1a0-9451-4a7b-9357-718b9835ea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A87BB3-3974-4119-8C73-DF09291E70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6BE49F-D9F7-405C-AC19-A3ECC8833F7C}">
  <ds:schemaRefs>
    <ds:schemaRef ds:uri="http://purl.org/dc/elements/1.1/"/>
    <ds:schemaRef ds:uri="3a8fec5a-d49b-4705-8188-fbbc702e3cf0"/>
    <ds:schemaRef ds:uri="http://schemas.microsoft.com/office/2006/documentManagement/types"/>
    <ds:schemaRef ds:uri="http://purl.org/dc/terms/"/>
    <ds:schemaRef ds:uri="http://schemas.microsoft.com/office/2006/metadata/properties"/>
    <ds:schemaRef ds:uri="48cbf1a0-9451-4a7b-9357-718b9835ead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E2F072-DA17-4D32-9A87-D9C8BCBD43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8fec5a-d49b-4705-8188-fbbc702e3cf0"/>
    <ds:schemaRef ds:uri="48cbf1a0-9451-4a7b-9357-718b9835ea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16473</TotalTime>
  <Words>583</Words>
  <Application>Microsoft Macintosh PowerPoint</Application>
  <PresentationFormat>On-screen Show (16:9)</PresentationFormat>
  <Paragraphs>76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Cole</dc:creator>
  <cp:lastModifiedBy>Zach Cole</cp:lastModifiedBy>
  <cp:revision>48</cp:revision>
  <dcterms:created xsi:type="dcterms:W3CDTF">2024-06-11T18:24:57Z</dcterms:created>
  <dcterms:modified xsi:type="dcterms:W3CDTF">2024-10-15T15:30:40Z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0x0101001F1D7576CADA7247AA1A8FFF20BA52E8</vt:lpwstr>
  </property>
  <property fmtid="{D5CDD505-2E9C-101B-9397-08002B2CF9AE}" pid="3" name="MediaServiceImageTags">
    <vt:lpwstr/>
  </property>
</Properties>
</file>