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7" r:id="rId2"/>
    <p:sldId id="261" r:id="rId3"/>
    <p:sldId id="262" r:id="rId4"/>
    <p:sldId id="263" r:id="rId5"/>
    <p:sldId id="270" r:id="rId6"/>
    <p:sldId id="264" r:id="rId7"/>
    <p:sldId id="265" r:id="rId8"/>
    <p:sldId id="272" r:id="rId9"/>
    <p:sldId id="273" r:id="rId10"/>
    <p:sldId id="266" r:id="rId11"/>
    <p:sldId id="267" r:id="rId12"/>
    <p:sldId id="268"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82156" autoAdjust="0"/>
  </p:normalViewPr>
  <p:slideViewPr>
    <p:cSldViewPr snapToGrid="0" snapToObjects="1">
      <p:cViewPr>
        <p:scale>
          <a:sx n="89" d="100"/>
          <a:sy n="89" d="100"/>
        </p:scale>
        <p:origin x="168" y="3288"/>
      </p:cViewPr>
      <p:guideLst/>
    </p:cSldViewPr>
  </p:slideViewPr>
  <p:notesTextViewPr>
    <p:cViewPr>
      <p:scale>
        <a:sx n="1" d="1"/>
        <a:sy n="1" d="1"/>
      </p:scale>
      <p:origin x="0" y="0"/>
    </p:cViewPr>
  </p:notesTextViewPr>
  <p:notesViewPr>
    <p:cSldViewPr snapToGrid="0" snapToObjects="1">
      <p:cViewPr varScale="1">
        <p:scale>
          <a:sx n="192" d="100"/>
          <a:sy n="192" d="100"/>
        </p:scale>
        <p:origin x="184" y="8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A09B2-8C91-A445-90E5-6766EA5CC5F6}" type="datetimeFigureOut">
              <a:rPr lang="en-US" smtClean="0"/>
              <a:t>3/27/23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BAAB2-A5C2-C341-8007-CF2FB7605F6B}" type="slidenum">
              <a:rPr lang="en-US" smtClean="0"/>
              <a:t>‹#›</a:t>
            </a:fld>
            <a:endParaRPr lang="en-US"/>
          </a:p>
        </p:txBody>
      </p:sp>
    </p:spTree>
    <p:extLst>
      <p:ext uri="{BB962C8B-B14F-4D97-AF65-F5344CB8AC3E}">
        <p14:creationId xmlns:p14="http://schemas.microsoft.com/office/powerpoint/2010/main" val="243670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3BAAB2-A5C2-C341-8007-CF2FB7605F6B}" type="slidenum">
              <a:rPr lang="en-US" smtClean="0"/>
              <a:t>1</a:t>
            </a:fld>
            <a:endParaRPr lang="en-US"/>
          </a:p>
        </p:txBody>
      </p:sp>
    </p:spTree>
    <p:extLst>
      <p:ext uri="{BB962C8B-B14F-4D97-AF65-F5344CB8AC3E}">
        <p14:creationId xmlns:p14="http://schemas.microsoft.com/office/powerpoint/2010/main" val="72691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brush up on what we know about classes and objects. Let’s create an example class called animal and then create objects of that class</a:t>
            </a:r>
          </a:p>
        </p:txBody>
      </p:sp>
      <p:sp>
        <p:nvSpPr>
          <p:cNvPr id="4" name="Slide Number Placeholder 3"/>
          <p:cNvSpPr>
            <a:spLocks noGrp="1"/>
          </p:cNvSpPr>
          <p:nvPr>
            <p:ph type="sldNum" sz="quarter" idx="5"/>
          </p:nvPr>
        </p:nvSpPr>
        <p:spPr/>
        <p:txBody>
          <a:bodyPr/>
          <a:lstStyle/>
          <a:p>
            <a:fld id="{843BAAB2-A5C2-C341-8007-CF2FB7605F6B}" type="slidenum">
              <a:rPr lang="en-US" smtClean="0"/>
              <a:t>2</a:t>
            </a:fld>
            <a:endParaRPr lang="en-US"/>
          </a:p>
        </p:txBody>
      </p:sp>
    </p:spTree>
    <p:extLst>
      <p:ext uri="{BB962C8B-B14F-4D97-AF65-F5344CB8AC3E}">
        <p14:creationId xmlns:p14="http://schemas.microsoft.com/office/powerpoint/2010/main" val="94905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same animal class except here I have fleshed it out a little more. Different from what I was doing in my  demo before, I have separate functions that can be used to change the values of the age and name class attributes for any object of this class. This is because it is good practice to interact with the class and any class objects with related methods and not directly changing them.</a:t>
            </a:r>
          </a:p>
        </p:txBody>
      </p:sp>
      <p:sp>
        <p:nvSpPr>
          <p:cNvPr id="4" name="Slide Number Placeholder 3"/>
          <p:cNvSpPr>
            <a:spLocks noGrp="1"/>
          </p:cNvSpPr>
          <p:nvPr>
            <p:ph type="sldNum" sz="quarter" idx="5"/>
          </p:nvPr>
        </p:nvSpPr>
        <p:spPr/>
        <p:txBody>
          <a:bodyPr/>
          <a:lstStyle/>
          <a:p>
            <a:fld id="{843BAAB2-A5C2-C341-8007-CF2FB7605F6B}" type="slidenum">
              <a:rPr lang="en-US" smtClean="0"/>
              <a:t>3</a:t>
            </a:fld>
            <a:endParaRPr lang="en-US"/>
          </a:p>
        </p:txBody>
      </p:sp>
    </p:spTree>
    <p:extLst>
      <p:ext uri="{BB962C8B-B14F-4D97-AF65-F5344CB8AC3E}">
        <p14:creationId xmlns:p14="http://schemas.microsoft.com/office/powerpoint/2010/main" val="373002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animal class is very generic and if we want something more specific like a dog and cat class, we could have just started with that, In that case, we would have to create 2 different classes according to the animal. But now that we have an animal class already written, we can use inheritance to create a similar class that starts off already having the code inside the Animal class. And then we can build off of it by adding to it or modifying it according to our needs.</a:t>
            </a:r>
          </a:p>
        </p:txBody>
      </p:sp>
      <p:sp>
        <p:nvSpPr>
          <p:cNvPr id="4" name="Slide Number Placeholder 3"/>
          <p:cNvSpPr>
            <a:spLocks noGrp="1"/>
          </p:cNvSpPr>
          <p:nvPr>
            <p:ph type="sldNum" sz="quarter" idx="5"/>
          </p:nvPr>
        </p:nvSpPr>
        <p:spPr/>
        <p:txBody>
          <a:bodyPr/>
          <a:lstStyle/>
          <a:p>
            <a:fld id="{843BAAB2-A5C2-C341-8007-CF2FB7605F6B}" type="slidenum">
              <a:rPr lang="en-US" smtClean="0"/>
              <a:t>4</a:t>
            </a:fld>
            <a:endParaRPr lang="en-US"/>
          </a:p>
        </p:txBody>
      </p:sp>
    </p:spTree>
    <p:extLst>
      <p:ext uri="{BB962C8B-B14F-4D97-AF65-F5344CB8AC3E}">
        <p14:creationId xmlns:p14="http://schemas.microsoft.com/office/powerpoint/2010/main" val="250589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relate the Inheritance in Computer Science with real world inheritance. You start of with a parent class and then you can build a hierarchy of classes with child classes. These children classes inherit all the attributes and methods by default. Furthermore, you can grandchildren classes and so on and they will inherit everything from all the way back to the original class. Once a child class has been created you don’t have to keep everything from the OG class. You can change the number of class attributes and also change the functionalities of the functions that are inherited. One such</a:t>
            </a:r>
          </a:p>
        </p:txBody>
      </p:sp>
      <p:sp>
        <p:nvSpPr>
          <p:cNvPr id="4" name="Slide Number Placeholder 3"/>
          <p:cNvSpPr>
            <a:spLocks noGrp="1"/>
          </p:cNvSpPr>
          <p:nvPr>
            <p:ph type="sldNum" sz="quarter" idx="5"/>
          </p:nvPr>
        </p:nvSpPr>
        <p:spPr/>
        <p:txBody>
          <a:bodyPr/>
          <a:lstStyle/>
          <a:p>
            <a:fld id="{843BAAB2-A5C2-C341-8007-CF2FB7605F6B}" type="slidenum">
              <a:rPr lang="en-US" smtClean="0"/>
              <a:t>6</a:t>
            </a:fld>
            <a:endParaRPr lang="en-US"/>
          </a:p>
        </p:txBody>
      </p:sp>
    </p:spTree>
    <p:extLst>
      <p:ext uri="{BB962C8B-B14F-4D97-AF65-F5344CB8AC3E}">
        <p14:creationId xmlns:p14="http://schemas.microsoft.com/office/powerpoint/2010/main" val="4121689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7A920-1A25-EB4B-B477-089AF928CE83}"/>
              </a:ext>
            </a:extLst>
          </p:cNvPr>
          <p:cNvSpPr/>
          <p:nvPr userDrawn="1"/>
        </p:nvSpPr>
        <p:spPr>
          <a:xfrm>
            <a:off x="0" y="0"/>
            <a:ext cx="12192000" cy="6858000"/>
          </a:xfrm>
          <a:prstGeom prst="rect">
            <a:avLst/>
          </a:prstGeom>
          <a:solidFill>
            <a:srgbClr val="0B5EB8"/>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80A2D23-F461-0C45-BC8C-7DF844492DEB}"/>
              </a:ext>
            </a:extLst>
          </p:cNvPr>
          <p:cNvSpPr>
            <a:spLocks noGrp="1"/>
          </p:cNvSpPr>
          <p:nvPr>
            <p:ph type="ctrTitle"/>
          </p:nvPr>
        </p:nvSpPr>
        <p:spPr>
          <a:xfrm>
            <a:off x="1524000" y="2657254"/>
            <a:ext cx="9144000" cy="2387600"/>
          </a:xfrm>
        </p:spPr>
        <p:txBody>
          <a:bodyPr anchor="ctr">
            <a:normAutofit/>
          </a:bodyPr>
          <a:lstStyle>
            <a:lvl1pPr algn="ctr">
              <a:defRPr sz="3200">
                <a:solidFill>
                  <a:schemeClr val="bg1"/>
                </a:solidFill>
                <a:latin typeface="Cambria" panose="02040503050406030204" pitchFamily="18"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FB4B80E-C724-F24F-B890-F367ABEE79E1}"/>
              </a:ext>
            </a:extLst>
          </p:cNvPr>
          <p:cNvSpPr>
            <a:spLocks noGrp="1"/>
          </p:cNvSpPr>
          <p:nvPr>
            <p:ph type="dt" sz="half" idx="10"/>
          </p:nvPr>
        </p:nvSpPr>
        <p:spPr/>
        <p:txBody>
          <a:bodyPr/>
          <a:lstStyle/>
          <a:p>
            <a:fld id="{1695AEC3-F1AD-A34D-9AC3-9CDE220B750F}" type="datetime1">
              <a:rPr lang="en-US" smtClean="0"/>
              <a:t>3/27/23</a:t>
            </a:fld>
            <a:endParaRPr lang="en-US"/>
          </a:p>
        </p:txBody>
      </p:sp>
      <p:sp>
        <p:nvSpPr>
          <p:cNvPr id="5" name="Footer Placeholder 4">
            <a:extLst>
              <a:ext uri="{FF2B5EF4-FFF2-40B4-BE49-F238E27FC236}">
                <a16:creationId xmlns:a16="http://schemas.microsoft.com/office/drawing/2014/main" id="{2EC808E5-432B-C04C-8E80-9E255CC82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0E47E-D3B8-9047-8152-B3947F09B783}"/>
              </a:ext>
            </a:extLst>
          </p:cNvPr>
          <p:cNvSpPr>
            <a:spLocks noGrp="1"/>
          </p:cNvSpPr>
          <p:nvPr>
            <p:ph type="sldNum" sz="quarter" idx="12"/>
          </p:nvPr>
        </p:nvSpPr>
        <p:spPr/>
        <p:txBody>
          <a:bodyPr/>
          <a:lstStyle/>
          <a:p>
            <a:fld id="{039594E2-DD67-8748-9F72-46C8CFC01FDA}" type="slidenum">
              <a:rPr lang="en-US" smtClean="0"/>
              <a:t>‹#›</a:t>
            </a:fld>
            <a:endParaRPr lang="en-US"/>
          </a:p>
        </p:txBody>
      </p:sp>
      <p:cxnSp>
        <p:nvCxnSpPr>
          <p:cNvPr id="8" name="Straight Connector 7">
            <a:extLst>
              <a:ext uri="{FF2B5EF4-FFF2-40B4-BE49-F238E27FC236}">
                <a16:creationId xmlns:a16="http://schemas.microsoft.com/office/drawing/2014/main" id="{19682970-77C7-D34C-AF9B-C3715446C5AC}"/>
              </a:ext>
            </a:extLst>
          </p:cNvPr>
          <p:cNvCxnSpPr/>
          <p:nvPr userDrawn="1"/>
        </p:nvCxnSpPr>
        <p:spPr>
          <a:xfrm>
            <a:off x="3317668" y="2261339"/>
            <a:ext cx="5554151"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hiting.logo.large.vertical.white.eps">
            <a:extLst>
              <a:ext uri="{FF2B5EF4-FFF2-40B4-BE49-F238E27FC236}">
                <a16:creationId xmlns:a16="http://schemas.microsoft.com/office/drawing/2014/main" id="{BBC4353D-7129-5C46-B146-1FC0D9989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5579" y="269622"/>
            <a:ext cx="2938326" cy="1966596"/>
          </a:xfrm>
          <a:prstGeom prst="rect">
            <a:avLst/>
          </a:prstGeom>
        </p:spPr>
      </p:pic>
    </p:spTree>
    <p:extLst>
      <p:ext uri="{BB962C8B-B14F-4D97-AF65-F5344CB8AC3E}">
        <p14:creationId xmlns:p14="http://schemas.microsoft.com/office/powerpoint/2010/main" val="260614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808D-C286-004D-9F6C-ADB2ED7B31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F665D-6594-AD4D-BB02-5EFA66E16C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5CAB-B39D-1A47-9801-7A257926D6B9}"/>
              </a:ext>
            </a:extLst>
          </p:cNvPr>
          <p:cNvSpPr>
            <a:spLocks noGrp="1"/>
          </p:cNvSpPr>
          <p:nvPr>
            <p:ph type="dt" sz="half" idx="10"/>
          </p:nvPr>
        </p:nvSpPr>
        <p:spPr/>
        <p:txBody>
          <a:bodyPr/>
          <a:lstStyle/>
          <a:p>
            <a:fld id="{2482415E-DF78-3C4E-A20E-FEF805C9EED9}" type="datetime1">
              <a:rPr lang="en-US" smtClean="0"/>
              <a:t>3/27/23</a:t>
            </a:fld>
            <a:endParaRPr lang="en-US"/>
          </a:p>
        </p:txBody>
      </p:sp>
      <p:sp>
        <p:nvSpPr>
          <p:cNvPr id="5" name="Footer Placeholder 4">
            <a:extLst>
              <a:ext uri="{FF2B5EF4-FFF2-40B4-BE49-F238E27FC236}">
                <a16:creationId xmlns:a16="http://schemas.microsoft.com/office/drawing/2014/main" id="{C2FC4A56-7846-2C4A-83B4-1DAB9AA3B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2730A-CEF3-034F-AD9E-46FB63DA0BDB}"/>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21330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FC2EA-99F6-BC4D-A84A-9730436DB0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6B4AF-B0F4-EE4B-AC3F-CA8DACD03B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094B-553C-5142-8CBC-6E90D62A889C}"/>
              </a:ext>
            </a:extLst>
          </p:cNvPr>
          <p:cNvSpPr>
            <a:spLocks noGrp="1"/>
          </p:cNvSpPr>
          <p:nvPr>
            <p:ph type="dt" sz="half" idx="10"/>
          </p:nvPr>
        </p:nvSpPr>
        <p:spPr/>
        <p:txBody>
          <a:bodyPr/>
          <a:lstStyle/>
          <a:p>
            <a:fld id="{DF64311C-14A0-4F4E-8EC3-903BE5FAFE8C}" type="datetime1">
              <a:rPr lang="en-US" smtClean="0"/>
              <a:t>3/27/23</a:t>
            </a:fld>
            <a:endParaRPr lang="en-US"/>
          </a:p>
        </p:txBody>
      </p:sp>
      <p:sp>
        <p:nvSpPr>
          <p:cNvPr id="5" name="Footer Placeholder 4">
            <a:extLst>
              <a:ext uri="{FF2B5EF4-FFF2-40B4-BE49-F238E27FC236}">
                <a16:creationId xmlns:a16="http://schemas.microsoft.com/office/drawing/2014/main" id="{F4DB07BB-929C-4545-8D30-CA21CED7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3BB31-05FD-BA4B-B99F-7CC3236B4A46}"/>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405463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FA981-6550-1F46-99B0-766379DEDF26}"/>
              </a:ext>
            </a:extLst>
          </p:cNvPr>
          <p:cNvSpPr>
            <a:spLocks noGrp="1"/>
          </p:cNvSpPr>
          <p:nvPr>
            <p:ph idx="1"/>
          </p:nvPr>
        </p:nvSpPr>
        <p:spPr>
          <a:xfrm>
            <a:off x="838200" y="1155781"/>
            <a:ext cx="10515600" cy="5021182"/>
          </a:xfrm>
        </p:spPr>
        <p:txBody>
          <a:bodyPr/>
          <a:lstStyle>
            <a:lvl1pPr>
              <a:defRPr>
                <a:latin typeface="Cambria" panose="02040503050406030204" pitchFamily="18" charset="0"/>
              </a:defRPr>
            </a:lvl1pPr>
            <a:lvl2pPr marL="685800" indent="-228600">
              <a:buFont typeface="Courier New" panose="02070309020205020404" pitchFamily="49" charset="0"/>
              <a:buChar char="o"/>
              <a:defRPr>
                <a:latin typeface="Cambria" panose="02040503050406030204" pitchFamily="18" charset="0"/>
              </a:defRPr>
            </a:lvl2pPr>
            <a:lvl3pPr marL="1143000" indent="-228600">
              <a:buFont typeface="Wingdings" pitchFamily="2" charset="2"/>
              <a:buChar char="§"/>
              <a:defRPr>
                <a:latin typeface="Cambria" panose="02040503050406030204" pitchFamily="18" charset="0"/>
              </a:defRPr>
            </a:lvl3pPr>
            <a:lvl4pPr marL="1600200" indent="-228600">
              <a:buFont typeface="Wingdings" pitchFamily="2" charset="2"/>
              <a:buChar char="Ø"/>
              <a:defRPr>
                <a:latin typeface="Cambria" panose="02040503050406030204" pitchFamily="18" charset="0"/>
              </a:defRPr>
            </a:lvl4pPr>
            <a:lvl5pPr marL="2057400" indent="-228600">
              <a:buFont typeface="Wingdings" pitchFamily="2" charset="2"/>
              <a:buChar char="ü"/>
              <a:defRPr>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A2E6B7-F5A5-AF44-89E0-F18408BE3162}"/>
              </a:ext>
            </a:extLst>
          </p:cNvPr>
          <p:cNvSpPr>
            <a:spLocks noGrp="1"/>
          </p:cNvSpPr>
          <p:nvPr>
            <p:ph type="dt" sz="half" idx="10"/>
          </p:nvPr>
        </p:nvSpPr>
        <p:spPr/>
        <p:txBody>
          <a:bodyPr/>
          <a:lstStyle/>
          <a:p>
            <a:fld id="{04199E2E-D63C-9846-A24A-C5E7FD717277}" type="datetime1">
              <a:rPr lang="en-US" smtClean="0"/>
              <a:t>3/27/23</a:t>
            </a:fld>
            <a:endParaRPr lang="en-US"/>
          </a:p>
        </p:txBody>
      </p:sp>
      <p:sp>
        <p:nvSpPr>
          <p:cNvPr id="5" name="Footer Placeholder 4">
            <a:extLst>
              <a:ext uri="{FF2B5EF4-FFF2-40B4-BE49-F238E27FC236}">
                <a16:creationId xmlns:a16="http://schemas.microsoft.com/office/drawing/2014/main" id="{2DC2E46E-8DAE-3843-A230-8374F1EED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FAFF2-0130-2248-88AD-2B5769502240}"/>
              </a:ext>
            </a:extLst>
          </p:cNvPr>
          <p:cNvSpPr>
            <a:spLocks noGrp="1"/>
          </p:cNvSpPr>
          <p:nvPr>
            <p:ph type="sldNum" sz="quarter" idx="12"/>
          </p:nvPr>
        </p:nvSpPr>
        <p:spPr/>
        <p:txBody>
          <a:bodyPr/>
          <a:lstStyle/>
          <a:p>
            <a:fld id="{039594E2-DD67-8748-9F72-46C8CFC01FDA}" type="slidenum">
              <a:rPr lang="en-US" smtClean="0"/>
              <a:t>‹#›</a:t>
            </a:fld>
            <a:endParaRPr lang="en-US"/>
          </a:p>
        </p:txBody>
      </p:sp>
      <p:sp>
        <p:nvSpPr>
          <p:cNvPr id="7" name="Rectangle 6">
            <a:extLst>
              <a:ext uri="{FF2B5EF4-FFF2-40B4-BE49-F238E27FC236}">
                <a16:creationId xmlns:a16="http://schemas.microsoft.com/office/drawing/2014/main" id="{44532EE4-9982-EB46-9A76-10637392A01E}"/>
              </a:ext>
            </a:extLst>
          </p:cNvPr>
          <p:cNvSpPr/>
          <p:nvPr userDrawn="1"/>
        </p:nvSpPr>
        <p:spPr>
          <a:xfrm>
            <a:off x="0" y="-5410"/>
            <a:ext cx="12191999" cy="927098"/>
          </a:xfrm>
          <a:prstGeom prst="rect">
            <a:avLst/>
          </a:prstGeom>
          <a:solidFill>
            <a:srgbClr val="0B5EB8"/>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whiting.large.horizontal.white.eps">
            <a:extLst>
              <a:ext uri="{FF2B5EF4-FFF2-40B4-BE49-F238E27FC236}">
                <a16:creationId xmlns:a16="http://schemas.microsoft.com/office/drawing/2014/main" id="{AB84E8E9-ED52-954A-898E-EC60AFB3B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2927" y="-68218"/>
            <a:ext cx="2459073" cy="1052714"/>
          </a:xfrm>
          <a:prstGeom prst="rect">
            <a:avLst/>
          </a:prstGeom>
        </p:spPr>
      </p:pic>
      <p:sp>
        <p:nvSpPr>
          <p:cNvPr id="2" name="Title 1">
            <a:extLst>
              <a:ext uri="{FF2B5EF4-FFF2-40B4-BE49-F238E27FC236}">
                <a16:creationId xmlns:a16="http://schemas.microsoft.com/office/drawing/2014/main" id="{AEBF0FCD-9599-9A40-9DB3-ABBD60D6F55D}"/>
              </a:ext>
            </a:extLst>
          </p:cNvPr>
          <p:cNvSpPr>
            <a:spLocks noGrp="1"/>
          </p:cNvSpPr>
          <p:nvPr>
            <p:ph type="title"/>
          </p:nvPr>
        </p:nvSpPr>
        <p:spPr>
          <a:xfrm>
            <a:off x="108857" y="165875"/>
            <a:ext cx="9829799" cy="736932"/>
          </a:xfrm>
        </p:spPr>
        <p:txBody>
          <a:bodyPr>
            <a:normAutofit/>
          </a:bodyPr>
          <a:lstStyle>
            <a:lvl1pPr>
              <a:defRPr sz="3200">
                <a:solidFill>
                  <a:schemeClr val="bg1"/>
                </a:solidFill>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22744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591F-C057-934C-9AE7-9C17194B9B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312E4-06EC-1648-9A8E-5506089188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38849C-E421-DF46-BDD3-48C34D8C3DA0}"/>
              </a:ext>
            </a:extLst>
          </p:cNvPr>
          <p:cNvSpPr>
            <a:spLocks noGrp="1"/>
          </p:cNvSpPr>
          <p:nvPr>
            <p:ph type="dt" sz="half" idx="10"/>
          </p:nvPr>
        </p:nvSpPr>
        <p:spPr/>
        <p:txBody>
          <a:bodyPr/>
          <a:lstStyle/>
          <a:p>
            <a:fld id="{09257979-6E49-4341-A467-9A1C21DA1B4A}" type="datetime1">
              <a:rPr lang="en-US" smtClean="0"/>
              <a:t>3/27/23</a:t>
            </a:fld>
            <a:endParaRPr lang="en-US"/>
          </a:p>
        </p:txBody>
      </p:sp>
      <p:sp>
        <p:nvSpPr>
          <p:cNvPr id="5" name="Footer Placeholder 4">
            <a:extLst>
              <a:ext uri="{FF2B5EF4-FFF2-40B4-BE49-F238E27FC236}">
                <a16:creationId xmlns:a16="http://schemas.microsoft.com/office/drawing/2014/main" id="{FD7DE8EA-AF4C-4A41-9D9B-891EF9F9F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ED4DC-FC4B-B646-AD31-E7A968D2736A}"/>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85148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6106-6876-C547-8887-31269458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FBC54-D687-244C-9671-D40FE61E4C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74B298-6E6F-7F42-9775-1876BDCEB7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2ED0B9-082E-304F-B569-9BC2632CA807}"/>
              </a:ext>
            </a:extLst>
          </p:cNvPr>
          <p:cNvSpPr>
            <a:spLocks noGrp="1"/>
          </p:cNvSpPr>
          <p:nvPr>
            <p:ph type="dt" sz="half" idx="10"/>
          </p:nvPr>
        </p:nvSpPr>
        <p:spPr/>
        <p:txBody>
          <a:bodyPr/>
          <a:lstStyle/>
          <a:p>
            <a:fld id="{A86770BE-B39F-0446-9E56-AA81CEE9D8D4}" type="datetime1">
              <a:rPr lang="en-US" smtClean="0"/>
              <a:t>3/27/23</a:t>
            </a:fld>
            <a:endParaRPr lang="en-US"/>
          </a:p>
        </p:txBody>
      </p:sp>
      <p:sp>
        <p:nvSpPr>
          <p:cNvPr id="6" name="Footer Placeholder 5">
            <a:extLst>
              <a:ext uri="{FF2B5EF4-FFF2-40B4-BE49-F238E27FC236}">
                <a16:creationId xmlns:a16="http://schemas.microsoft.com/office/drawing/2014/main" id="{B6C7B212-7057-0F4E-989A-DDBCD9D65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899F8-9C38-7444-8E44-B269E53F305F}"/>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312814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4AC5-0625-B145-A298-A413587BC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52D86-CC79-B749-B0CB-86672FE6E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A630F3-655F-DF47-91DA-207954E378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884814-8FB9-5947-98F2-61D4CFDD6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FE1D7A-6883-E84B-85F6-3C1C9A5C78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3C8FB-E09C-7146-A1D4-522D4AC0379D}"/>
              </a:ext>
            </a:extLst>
          </p:cNvPr>
          <p:cNvSpPr>
            <a:spLocks noGrp="1"/>
          </p:cNvSpPr>
          <p:nvPr>
            <p:ph type="dt" sz="half" idx="10"/>
          </p:nvPr>
        </p:nvSpPr>
        <p:spPr/>
        <p:txBody>
          <a:bodyPr/>
          <a:lstStyle/>
          <a:p>
            <a:fld id="{66701AF4-00BC-0542-A402-E34D82D78AE8}" type="datetime1">
              <a:rPr lang="en-US" smtClean="0"/>
              <a:t>3/27/23</a:t>
            </a:fld>
            <a:endParaRPr lang="en-US"/>
          </a:p>
        </p:txBody>
      </p:sp>
      <p:sp>
        <p:nvSpPr>
          <p:cNvPr id="8" name="Footer Placeholder 7">
            <a:extLst>
              <a:ext uri="{FF2B5EF4-FFF2-40B4-BE49-F238E27FC236}">
                <a16:creationId xmlns:a16="http://schemas.microsoft.com/office/drawing/2014/main" id="{483110BE-9DB4-504D-BED7-6DE63681F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F27EA-D18A-8C4F-8446-6B9613E9081E}"/>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56980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5F0D-5980-2746-A5E0-9FD51A89DC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A21DD-C7A1-C54B-95A9-83D5D5BC6217}"/>
              </a:ext>
            </a:extLst>
          </p:cNvPr>
          <p:cNvSpPr>
            <a:spLocks noGrp="1"/>
          </p:cNvSpPr>
          <p:nvPr>
            <p:ph type="dt" sz="half" idx="10"/>
          </p:nvPr>
        </p:nvSpPr>
        <p:spPr/>
        <p:txBody>
          <a:bodyPr/>
          <a:lstStyle/>
          <a:p>
            <a:fld id="{C38EB3B2-31B7-AD44-992D-E046F7F74DF2}" type="datetime1">
              <a:rPr lang="en-US" smtClean="0"/>
              <a:t>3/27/23</a:t>
            </a:fld>
            <a:endParaRPr lang="en-US"/>
          </a:p>
        </p:txBody>
      </p:sp>
      <p:sp>
        <p:nvSpPr>
          <p:cNvPr id="4" name="Footer Placeholder 3">
            <a:extLst>
              <a:ext uri="{FF2B5EF4-FFF2-40B4-BE49-F238E27FC236}">
                <a16:creationId xmlns:a16="http://schemas.microsoft.com/office/drawing/2014/main" id="{6C91A5FB-89D2-1A48-A4FF-7DEA87C0C4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CACEB-D1FD-1F46-B330-51D556DAC86B}"/>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398943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063A1-FC0B-0145-88ED-AAAFACD6B7EE}"/>
              </a:ext>
            </a:extLst>
          </p:cNvPr>
          <p:cNvSpPr>
            <a:spLocks noGrp="1"/>
          </p:cNvSpPr>
          <p:nvPr>
            <p:ph type="dt" sz="half" idx="10"/>
          </p:nvPr>
        </p:nvSpPr>
        <p:spPr/>
        <p:txBody>
          <a:bodyPr/>
          <a:lstStyle/>
          <a:p>
            <a:fld id="{C0B9D3E0-E2DF-4048-BBE3-7DB34968D008}" type="datetime1">
              <a:rPr lang="en-US" smtClean="0"/>
              <a:t>3/27/23</a:t>
            </a:fld>
            <a:endParaRPr lang="en-US"/>
          </a:p>
        </p:txBody>
      </p:sp>
      <p:sp>
        <p:nvSpPr>
          <p:cNvPr id="3" name="Footer Placeholder 2">
            <a:extLst>
              <a:ext uri="{FF2B5EF4-FFF2-40B4-BE49-F238E27FC236}">
                <a16:creationId xmlns:a16="http://schemas.microsoft.com/office/drawing/2014/main" id="{B0D9200F-08AE-0E4C-AC0D-BB243847B7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CC3FE-71C3-694D-A5E2-93DC5B4CA090}"/>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124253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1EE6-DA73-2A4E-B205-EB484E46A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D5A480-A142-1A4C-B930-819479766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A15A20-8EDB-394C-947F-CEE534B60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A945CC-C5C9-6B48-975A-B89642BB8E0F}"/>
              </a:ext>
            </a:extLst>
          </p:cNvPr>
          <p:cNvSpPr>
            <a:spLocks noGrp="1"/>
          </p:cNvSpPr>
          <p:nvPr>
            <p:ph type="dt" sz="half" idx="10"/>
          </p:nvPr>
        </p:nvSpPr>
        <p:spPr/>
        <p:txBody>
          <a:bodyPr/>
          <a:lstStyle/>
          <a:p>
            <a:fld id="{1F074260-39E8-A64E-B7A9-216E37BA51C3}" type="datetime1">
              <a:rPr lang="en-US" smtClean="0"/>
              <a:t>3/27/23</a:t>
            </a:fld>
            <a:endParaRPr lang="en-US"/>
          </a:p>
        </p:txBody>
      </p:sp>
      <p:sp>
        <p:nvSpPr>
          <p:cNvPr id="6" name="Footer Placeholder 5">
            <a:extLst>
              <a:ext uri="{FF2B5EF4-FFF2-40B4-BE49-F238E27FC236}">
                <a16:creationId xmlns:a16="http://schemas.microsoft.com/office/drawing/2014/main" id="{4B64C420-8731-5F42-A326-88BCC081E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E7173-F0CA-5F4D-A354-08A83443CA89}"/>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128620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188F-5BBF-5847-A7C1-C6E01B834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DF57A3-CC60-FF40-A680-17B7A0011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7BB71-12E4-C94B-AEAC-57717C3EB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B93677-8897-E44D-B808-3AECB57FC61F}"/>
              </a:ext>
            </a:extLst>
          </p:cNvPr>
          <p:cNvSpPr>
            <a:spLocks noGrp="1"/>
          </p:cNvSpPr>
          <p:nvPr>
            <p:ph type="dt" sz="half" idx="10"/>
          </p:nvPr>
        </p:nvSpPr>
        <p:spPr/>
        <p:txBody>
          <a:bodyPr/>
          <a:lstStyle/>
          <a:p>
            <a:fld id="{855BFAB9-458C-C442-9BF7-F3D5D81EE09E}" type="datetime1">
              <a:rPr lang="en-US" smtClean="0"/>
              <a:t>3/27/23</a:t>
            </a:fld>
            <a:endParaRPr lang="en-US"/>
          </a:p>
        </p:txBody>
      </p:sp>
      <p:sp>
        <p:nvSpPr>
          <p:cNvPr id="6" name="Footer Placeholder 5">
            <a:extLst>
              <a:ext uri="{FF2B5EF4-FFF2-40B4-BE49-F238E27FC236}">
                <a16:creationId xmlns:a16="http://schemas.microsoft.com/office/drawing/2014/main" id="{F2E96F92-1164-C84D-9783-12A9499E9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1A718-BAFF-734F-A226-E58BB9C84F14}"/>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82130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9AC15-208F-564C-93C1-9B06614DE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77789-E353-5E43-9333-B06B18066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8DD6E-3CED-2046-BFE6-38B654C7E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A0051-3DA2-284E-938A-9A74C468A579}" type="datetime1">
              <a:rPr lang="en-US" smtClean="0"/>
              <a:t>3/27/23</a:t>
            </a:fld>
            <a:endParaRPr lang="en-US"/>
          </a:p>
        </p:txBody>
      </p:sp>
      <p:sp>
        <p:nvSpPr>
          <p:cNvPr id="5" name="Footer Placeholder 4">
            <a:extLst>
              <a:ext uri="{FF2B5EF4-FFF2-40B4-BE49-F238E27FC236}">
                <a16:creationId xmlns:a16="http://schemas.microsoft.com/office/drawing/2014/main" id="{2555EE6C-1706-6D45-B37A-1090C0FEF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CC8B25-6BE3-9B40-8D24-3B73E2EB2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594E2-DD67-8748-9F72-46C8CFC01FDA}" type="slidenum">
              <a:rPr lang="en-US" smtClean="0"/>
              <a:t>‹#›</a:t>
            </a:fld>
            <a:endParaRPr lang="en-US"/>
          </a:p>
        </p:txBody>
      </p:sp>
    </p:spTree>
    <p:extLst>
      <p:ext uri="{BB962C8B-B14F-4D97-AF65-F5344CB8AC3E}">
        <p14:creationId xmlns:p14="http://schemas.microsoft.com/office/powerpoint/2010/main" val="339463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B605-6731-8047-AF6A-1DAB56BB0AF3}"/>
              </a:ext>
            </a:extLst>
          </p:cNvPr>
          <p:cNvSpPr>
            <a:spLocks noGrp="1"/>
          </p:cNvSpPr>
          <p:nvPr>
            <p:ph type="ctrTitle"/>
          </p:nvPr>
        </p:nvSpPr>
        <p:spPr/>
        <p:txBody>
          <a:bodyPr/>
          <a:lstStyle/>
          <a:p>
            <a:r>
              <a:rPr lang="en-US" dirty="0"/>
              <a:t>EN.540.635</a:t>
            </a:r>
            <a:br>
              <a:rPr lang="en-US" dirty="0"/>
            </a:br>
            <a:r>
              <a:rPr lang="en-US" dirty="0"/>
              <a:t>Software Carpentry</a:t>
            </a:r>
            <a:br>
              <a:rPr lang="en-US" dirty="0"/>
            </a:br>
            <a:br>
              <a:rPr lang="en-US" dirty="0"/>
            </a:br>
            <a:r>
              <a:rPr lang="en-US" dirty="0"/>
              <a:t>Lecture 9</a:t>
            </a:r>
            <a:br>
              <a:rPr lang="en-US" dirty="0"/>
            </a:br>
            <a:r>
              <a:rPr lang="en-US" dirty="0"/>
              <a:t>Inheritance | Object-oriented Programming</a:t>
            </a:r>
          </a:p>
        </p:txBody>
      </p:sp>
    </p:spTree>
    <p:extLst>
      <p:ext uri="{BB962C8B-B14F-4D97-AF65-F5344CB8AC3E}">
        <p14:creationId xmlns:p14="http://schemas.microsoft.com/office/powerpoint/2010/main" val="254747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41ACD4-D711-49E9-B8A4-89C263CCDFE5}"/>
              </a:ext>
            </a:extLst>
          </p:cNvPr>
          <p:cNvSpPr>
            <a:spLocks noGrp="1"/>
          </p:cNvSpPr>
          <p:nvPr>
            <p:ph type="sldNum" sz="quarter" idx="12"/>
          </p:nvPr>
        </p:nvSpPr>
        <p:spPr/>
        <p:txBody>
          <a:bodyPr/>
          <a:lstStyle/>
          <a:p>
            <a:fld id="{039594E2-DD67-8748-9F72-46C8CFC01FDA}" type="slidenum">
              <a:rPr lang="en-US" smtClean="0"/>
              <a:t>10</a:t>
            </a:fld>
            <a:endParaRPr lang="en-US"/>
          </a:p>
        </p:txBody>
      </p:sp>
      <p:sp>
        <p:nvSpPr>
          <p:cNvPr id="4" name="Title 3">
            <a:extLst>
              <a:ext uri="{FF2B5EF4-FFF2-40B4-BE49-F238E27FC236}">
                <a16:creationId xmlns:a16="http://schemas.microsoft.com/office/drawing/2014/main" id="{E730699D-5F5F-4ECF-A02D-C8EECAB14A65}"/>
              </a:ext>
            </a:extLst>
          </p:cNvPr>
          <p:cNvSpPr>
            <a:spLocks noGrp="1"/>
          </p:cNvSpPr>
          <p:nvPr>
            <p:ph type="title"/>
          </p:nvPr>
        </p:nvSpPr>
        <p:spPr/>
        <p:txBody>
          <a:bodyPr/>
          <a:lstStyle/>
          <a:p>
            <a:r>
              <a:rPr lang="en-GB" dirty="0"/>
              <a:t>Person class</a:t>
            </a:r>
          </a:p>
        </p:txBody>
      </p:sp>
      <p:sp>
        <p:nvSpPr>
          <p:cNvPr id="5" name="Content Placeholder 4">
            <a:extLst>
              <a:ext uri="{FF2B5EF4-FFF2-40B4-BE49-F238E27FC236}">
                <a16:creationId xmlns:a16="http://schemas.microsoft.com/office/drawing/2014/main" id="{DA58961B-799C-44B9-964E-6B2F91B19694}"/>
              </a:ext>
            </a:extLst>
          </p:cNvPr>
          <p:cNvSpPr>
            <a:spLocks noGrp="1"/>
          </p:cNvSpPr>
          <p:nvPr>
            <p:ph idx="1"/>
          </p:nvPr>
        </p:nvSpPr>
        <p:spPr>
          <a:xfrm>
            <a:off x="838200" y="1155781"/>
            <a:ext cx="5257800" cy="5021182"/>
          </a:xfrm>
        </p:spPr>
        <p:txBody>
          <a:bodyPr/>
          <a:lstStyle/>
          <a:p>
            <a:r>
              <a:rPr lang="en-GB" dirty="0"/>
              <a:t>The Person class also inherits from the Animal class</a:t>
            </a:r>
          </a:p>
          <a:p>
            <a:pPr lvl="1"/>
            <a:r>
              <a:rPr lang="en-GB" dirty="0"/>
              <a:t>Makes use of the existing ‘__</a:t>
            </a:r>
            <a:r>
              <a:rPr lang="en-GB" dirty="0" err="1"/>
              <a:t>init</a:t>
            </a:r>
            <a:r>
              <a:rPr lang="en-GB" dirty="0"/>
              <a:t>__’ function</a:t>
            </a:r>
          </a:p>
          <a:p>
            <a:pPr lvl="1"/>
            <a:r>
              <a:rPr lang="en-GB" dirty="0"/>
              <a:t>Has additional attributes and methods</a:t>
            </a:r>
          </a:p>
          <a:p>
            <a:pPr lvl="1"/>
            <a:r>
              <a:rPr lang="en-GB" dirty="0"/>
              <a:t>Also modifies the ‘__str__’ function</a:t>
            </a:r>
          </a:p>
          <a:p>
            <a:pPr lvl="1"/>
            <a:endParaRPr lang="en-GB" dirty="0"/>
          </a:p>
          <a:p>
            <a:r>
              <a:rPr lang="en-GB" dirty="0"/>
              <a:t>Instead of explicitly specifying the parent class the ‘super()’ function can also be used</a:t>
            </a:r>
          </a:p>
        </p:txBody>
      </p:sp>
      <p:pic>
        <p:nvPicPr>
          <p:cNvPr id="6" name="Picture 5">
            <a:extLst>
              <a:ext uri="{FF2B5EF4-FFF2-40B4-BE49-F238E27FC236}">
                <a16:creationId xmlns:a16="http://schemas.microsoft.com/office/drawing/2014/main" id="{09B281E3-7DE2-44A8-97AE-6CBC3FF2F76E}"/>
              </a:ext>
            </a:extLst>
          </p:cNvPr>
          <p:cNvPicPr>
            <a:picLocks noChangeAspect="1"/>
          </p:cNvPicPr>
          <p:nvPr/>
        </p:nvPicPr>
        <p:blipFill>
          <a:blip r:embed="rId2"/>
          <a:stretch>
            <a:fillRect/>
          </a:stretch>
        </p:blipFill>
        <p:spPr>
          <a:xfrm>
            <a:off x="6223298" y="1517346"/>
            <a:ext cx="5867908" cy="4298052"/>
          </a:xfrm>
          <a:prstGeom prst="rect">
            <a:avLst/>
          </a:prstGeom>
        </p:spPr>
      </p:pic>
    </p:spTree>
    <p:extLst>
      <p:ext uri="{BB962C8B-B14F-4D97-AF65-F5344CB8AC3E}">
        <p14:creationId xmlns:p14="http://schemas.microsoft.com/office/powerpoint/2010/main" val="375067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758FEC-F022-4D08-9F26-3E1E5EC149F8}"/>
              </a:ext>
            </a:extLst>
          </p:cNvPr>
          <p:cNvSpPr>
            <a:spLocks noGrp="1"/>
          </p:cNvSpPr>
          <p:nvPr>
            <p:ph idx="1"/>
          </p:nvPr>
        </p:nvSpPr>
        <p:spPr>
          <a:xfrm>
            <a:off x="538844" y="2077530"/>
            <a:ext cx="5257800" cy="3177681"/>
          </a:xfrm>
        </p:spPr>
        <p:txBody>
          <a:bodyPr/>
          <a:lstStyle/>
          <a:p>
            <a:r>
              <a:rPr lang="en-GB" dirty="0"/>
              <a:t>The Student class inherits from the Person class</a:t>
            </a:r>
          </a:p>
          <a:p>
            <a:r>
              <a:rPr lang="en-GB" dirty="0"/>
              <a:t>You can also use Animal class functions as well, as the Person class inherits from it</a:t>
            </a:r>
          </a:p>
          <a:p>
            <a:r>
              <a:rPr lang="en-GB" dirty="0"/>
              <a:t>You can inherit from multiple different classes as well</a:t>
            </a:r>
          </a:p>
        </p:txBody>
      </p:sp>
      <p:sp>
        <p:nvSpPr>
          <p:cNvPr id="3" name="Slide Number Placeholder 2">
            <a:extLst>
              <a:ext uri="{FF2B5EF4-FFF2-40B4-BE49-F238E27FC236}">
                <a16:creationId xmlns:a16="http://schemas.microsoft.com/office/drawing/2014/main" id="{C05A4E99-A69D-49DB-B2B8-207072BEF9F5}"/>
              </a:ext>
            </a:extLst>
          </p:cNvPr>
          <p:cNvSpPr>
            <a:spLocks noGrp="1"/>
          </p:cNvSpPr>
          <p:nvPr>
            <p:ph type="sldNum" sz="quarter" idx="12"/>
          </p:nvPr>
        </p:nvSpPr>
        <p:spPr/>
        <p:txBody>
          <a:bodyPr/>
          <a:lstStyle/>
          <a:p>
            <a:fld id="{039594E2-DD67-8748-9F72-46C8CFC01FDA}" type="slidenum">
              <a:rPr lang="en-US" smtClean="0"/>
              <a:t>11</a:t>
            </a:fld>
            <a:endParaRPr lang="en-US"/>
          </a:p>
        </p:txBody>
      </p:sp>
      <p:sp>
        <p:nvSpPr>
          <p:cNvPr id="4" name="Title 3">
            <a:extLst>
              <a:ext uri="{FF2B5EF4-FFF2-40B4-BE49-F238E27FC236}">
                <a16:creationId xmlns:a16="http://schemas.microsoft.com/office/drawing/2014/main" id="{A8718CCB-27B4-4C18-BD01-D5B262078DD3}"/>
              </a:ext>
            </a:extLst>
          </p:cNvPr>
          <p:cNvSpPr>
            <a:spLocks noGrp="1"/>
          </p:cNvSpPr>
          <p:nvPr>
            <p:ph type="title"/>
          </p:nvPr>
        </p:nvSpPr>
        <p:spPr/>
        <p:txBody>
          <a:bodyPr/>
          <a:lstStyle/>
          <a:p>
            <a:r>
              <a:rPr lang="en-GB" dirty="0"/>
              <a:t>Student class</a:t>
            </a:r>
          </a:p>
        </p:txBody>
      </p:sp>
      <p:pic>
        <p:nvPicPr>
          <p:cNvPr id="6" name="Picture 5">
            <a:extLst>
              <a:ext uri="{FF2B5EF4-FFF2-40B4-BE49-F238E27FC236}">
                <a16:creationId xmlns:a16="http://schemas.microsoft.com/office/drawing/2014/main" id="{8BE8F049-FBF1-4736-89C2-FAE9F5849A84}"/>
              </a:ext>
            </a:extLst>
          </p:cNvPr>
          <p:cNvPicPr>
            <a:picLocks noChangeAspect="1"/>
          </p:cNvPicPr>
          <p:nvPr/>
        </p:nvPicPr>
        <p:blipFill>
          <a:blip r:embed="rId2"/>
          <a:stretch>
            <a:fillRect/>
          </a:stretch>
        </p:blipFill>
        <p:spPr>
          <a:xfrm>
            <a:off x="5894796" y="1472943"/>
            <a:ext cx="6180356" cy="4640982"/>
          </a:xfrm>
          <a:prstGeom prst="rect">
            <a:avLst/>
          </a:prstGeom>
        </p:spPr>
      </p:pic>
    </p:spTree>
    <p:extLst>
      <p:ext uri="{BB962C8B-B14F-4D97-AF65-F5344CB8AC3E}">
        <p14:creationId xmlns:p14="http://schemas.microsoft.com/office/powerpoint/2010/main" val="4045979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5A4E99-A69D-49DB-B2B8-207072BEF9F5}"/>
              </a:ext>
            </a:extLst>
          </p:cNvPr>
          <p:cNvSpPr>
            <a:spLocks noGrp="1"/>
          </p:cNvSpPr>
          <p:nvPr>
            <p:ph type="sldNum" sz="quarter" idx="12"/>
          </p:nvPr>
        </p:nvSpPr>
        <p:spPr/>
        <p:txBody>
          <a:bodyPr/>
          <a:lstStyle/>
          <a:p>
            <a:fld id="{039594E2-DD67-8748-9F72-46C8CFC01FDA}" type="slidenum">
              <a:rPr lang="en-US" smtClean="0"/>
              <a:t>12</a:t>
            </a:fld>
            <a:endParaRPr lang="en-US"/>
          </a:p>
        </p:txBody>
      </p:sp>
      <p:sp>
        <p:nvSpPr>
          <p:cNvPr id="4" name="Title 3">
            <a:extLst>
              <a:ext uri="{FF2B5EF4-FFF2-40B4-BE49-F238E27FC236}">
                <a16:creationId xmlns:a16="http://schemas.microsoft.com/office/drawing/2014/main" id="{A8718CCB-27B4-4C18-BD01-D5B262078DD3}"/>
              </a:ext>
            </a:extLst>
          </p:cNvPr>
          <p:cNvSpPr>
            <a:spLocks noGrp="1"/>
          </p:cNvSpPr>
          <p:nvPr>
            <p:ph type="title"/>
          </p:nvPr>
        </p:nvSpPr>
        <p:spPr/>
        <p:txBody>
          <a:bodyPr/>
          <a:lstStyle/>
          <a:p>
            <a:r>
              <a:rPr lang="en-GB" dirty="0"/>
              <a:t>Class Variables</a:t>
            </a:r>
          </a:p>
        </p:txBody>
      </p:sp>
      <p:pic>
        <p:nvPicPr>
          <p:cNvPr id="8" name="Picture 7">
            <a:extLst>
              <a:ext uri="{FF2B5EF4-FFF2-40B4-BE49-F238E27FC236}">
                <a16:creationId xmlns:a16="http://schemas.microsoft.com/office/drawing/2014/main" id="{85A17552-B5AF-4D05-B88B-B01DB320420C}"/>
              </a:ext>
            </a:extLst>
          </p:cNvPr>
          <p:cNvPicPr>
            <a:picLocks noChangeAspect="1"/>
          </p:cNvPicPr>
          <p:nvPr/>
        </p:nvPicPr>
        <p:blipFill>
          <a:blip r:embed="rId2"/>
          <a:stretch>
            <a:fillRect/>
          </a:stretch>
        </p:blipFill>
        <p:spPr>
          <a:xfrm>
            <a:off x="844971" y="1555171"/>
            <a:ext cx="4313294" cy="3177815"/>
          </a:xfrm>
          <a:prstGeom prst="rect">
            <a:avLst/>
          </a:prstGeom>
        </p:spPr>
      </p:pic>
      <p:pic>
        <p:nvPicPr>
          <p:cNvPr id="9" name="Picture 8">
            <a:extLst>
              <a:ext uri="{FF2B5EF4-FFF2-40B4-BE49-F238E27FC236}">
                <a16:creationId xmlns:a16="http://schemas.microsoft.com/office/drawing/2014/main" id="{FFFF72B7-31F8-4657-BDAE-FE98774D5BE2}"/>
              </a:ext>
            </a:extLst>
          </p:cNvPr>
          <p:cNvPicPr>
            <a:picLocks noChangeAspect="1"/>
          </p:cNvPicPr>
          <p:nvPr/>
        </p:nvPicPr>
        <p:blipFill>
          <a:blip r:embed="rId3"/>
          <a:stretch>
            <a:fillRect/>
          </a:stretch>
        </p:blipFill>
        <p:spPr>
          <a:xfrm>
            <a:off x="6363737" y="2193975"/>
            <a:ext cx="5006774" cy="2019475"/>
          </a:xfrm>
          <a:prstGeom prst="rect">
            <a:avLst/>
          </a:prstGeom>
        </p:spPr>
      </p:pic>
      <p:pic>
        <p:nvPicPr>
          <p:cNvPr id="10" name="Picture 9">
            <a:extLst>
              <a:ext uri="{FF2B5EF4-FFF2-40B4-BE49-F238E27FC236}">
                <a16:creationId xmlns:a16="http://schemas.microsoft.com/office/drawing/2014/main" id="{CB4E8591-BE79-48DB-9B97-98B81A3DD6D7}"/>
              </a:ext>
            </a:extLst>
          </p:cNvPr>
          <p:cNvPicPr>
            <a:picLocks noChangeAspect="1"/>
          </p:cNvPicPr>
          <p:nvPr/>
        </p:nvPicPr>
        <p:blipFill>
          <a:blip r:embed="rId4"/>
          <a:stretch>
            <a:fillRect/>
          </a:stretch>
        </p:blipFill>
        <p:spPr>
          <a:xfrm>
            <a:off x="4792867" y="5223299"/>
            <a:ext cx="2606266" cy="960203"/>
          </a:xfrm>
          <a:prstGeom prst="rect">
            <a:avLst/>
          </a:prstGeom>
        </p:spPr>
      </p:pic>
    </p:spTree>
    <p:extLst>
      <p:ext uri="{BB962C8B-B14F-4D97-AF65-F5344CB8AC3E}">
        <p14:creationId xmlns:p14="http://schemas.microsoft.com/office/powerpoint/2010/main" val="54601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35653C-10A2-604F-9D77-4F1FDB2BAC9C}"/>
              </a:ext>
            </a:extLst>
          </p:cNvPr>
          <p:cNvSpPr>
            <a:spLocks noGrp="1"/>
          </p:cNvSpPr>
          <p:nvPr>
            <p:ph idx="1"/>
          </p:nvPr>
        </p:nvSpPr>
        <p:spPr>
          <a:xfrm>
            <a:off x="838200" y="1155781"/>
            <a:ext cx="5548313" cy="5021182"/>
          </a:xfrm>
        </p:spPr>
        <p:txBody>
          <a:bodyPr>
            <a:normAutofit fontScale="92500" lnSpcReduction="10000"/>
          </a:bodyPr>
          <a:lstStyle/>
          <a:p>
            <a:r>
              <a:rPr lang="en-US" dirty="0"/>
              <a:t>Python supports abstract base class (ABC). </a:t>
            </a:r>
          </a:p>
          <a:p>
            <a:r>
              <a:rPr lang="en-US" dirty="0"/>
              <a:t>An abstract base class *cannot be instantiated* (i.e., you cannot directly create an instance of that class), </a:t>
            </a:r>
          </a:p>
          <a:p>
            <a:r>
              <a:rPr lang="en-US" dirty="0"/>
              <a:t>but defines common methods that all implementations of the abstraction must have</a:t>
            </a:r>
          </a:p>
          <a:p>
            <a:r>
              <a:rPr lang="en-US" dirty="0"/>
              <a:t>An ABC is realized by one or more *concrete classes that inherit from the abstract base class* while providing implementations for those method declared by the ABC</a:t>
            </a:r>
          </a:p>
        </p:txBody>
      </p:sp>
      <p:sp>
        <p:nvSpPr>
          <p:cNvPr id="3" name="Slide Number Placeholder 2">
            <a:extLst>
              <a:ext uri="{FF2B5EF4-FFF2-40B4-BE49-F238E27FC236}">
                <a16:creationId xmlns:a16="http://schemas.microsoft.com/office/drawing/2014/main" id="{DB3D9F31-B1AA-C845-A4C3-DE124B60C204}"/>
              </a:ext>
            </a:extLst>
          </p:cNvPr>
          <p:cNvSpPr>
            <a:spLocks noGrp="1"/>
          </p:cNvSpPr>
          <p:nvPr>
            <p:ph type="sldNum" sz="quarter" idx="12"/>
          </p:nvPr>
        </p:nvSpPr>
        <p:spPr/>
        <p:txBody>
          <a:bodyPr/>
          <a:lstStyle/>
          <a:p>
            <a:fld id="{039594E2-DD67-8748-9F72-46C8CFC01FDA}" type="slidenum">
              <a:rPr lang="en-US" smtClean="0"/>
              <a:t>13</a:t>
            </a:fld>
            <a:endParaRPr lang="en-US"/>
          </a:p>
        </p:txBody>
      </p:sp>
      <p:sp>
        <p:nvSpPr>
          <p:cNvPr id="4" name="Title 3">
            <a:extLst>
              <a:ext uri="{FF2B5EF4-FFF2-40B4-BE49-F238E27FC236}">
                <a16:creationId xmlns:a16="http://schemas.microsoft.com/office/drawing/2014/main" id="{91E8EC32-5F8F-9446-B853-282B80D96AA2}"/>
              </a:ext>
            </a:extLst>
          </p:cNvPr>
          <p:cNvSpPr>
            <a:spLocks noGrp="1"/>
          </p:cNvSpPr>
          <p:nvPr>
            <p:ph type="title"/>
          </p:nvPr>
        </p:nvSpPr>
        <p:spPr/>
        <p:txBody>
          <a:bodyPr/>
          <a:lstStyle/>
          <a:p>
            <a:r>
              <a:rPr lang="en-US" dirty="0"/>
              <a:t>Abstract Base Class (ABC)</a:t>
            </a:r>
          </a:p>
        </p:txBody>
      </p:sp>
      <p:pic>
        <p:nvPicPr>
          <p:cNvPr id="6" name="Picture 5">
            <a:extLst>
              <a:ext uri="{FF2B5EF4-FFF2-40B4-BE49-F238E27FC236}">
                <a16:creationId xmlns:a16="http://schemas.microsoft.com/office/drawing/2014/main" id="{6F14BC9C-627F-7842-A15C-45FB7B10AD5D}"/>
              </a:ext>
            </a:extLst>
          </p:cNvPr>
          <p:cNvPicPr>
            <a:picLocks noChangeAspect="1"/>
          </p:cNvPicPr>
          <p:nvPr/>
        </p:nvPicPr>
        <p:blipFill>
          <a:blip r:embed="rId2"/>
          <a:stretch>
            <a:fillRect/>
          </a:stretch>
        </p:blipFill>
        <p:spPr>
          <a:xfrm>
            <a:off x="6827525" y="1019256"/>
            <a:ext cx="3566149" cy="5702219"/>
          </a:xfrm>
          <a:prstGeom prst="rect">
            <a:avLst/>
          </a:prstGeom>
        </p:spPr>
      </p:pic>
    </p:spTree>
    <p:extLst>
      <p:ext uri="{BB962C8B-B14F-4D97-AF65-F5344CB8AC3E}">
        <p14:creationId xmlns:p14="http://schemas.microsoft.com/office/powerpoint/2010/main" val="99933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3ACF4-C24D-D04D-91DA-0D6BE24910FB}"/>
              </a:ext>
            </a:extLst>
          </p:cNvPr>
          <p:cNvSpPr>
            <a:spLocks noGrp="1"/>
          </p:cNvSpPr>
          <p:nvPr>
            <p:ph idx="1"/>
          </p:nvPr>
        </p:nvSpPr>
        <p:spPr>
          <a:xfrm>
            <a:off x="424070" y="4621573"/>
            <a:ext cx="11589025" cy="1051651"/>
          </a:xfrm>
        </p:spPr>
        <p:txBody>
          <a:bodyPr/>
          <a:lstStyle/>
          <a:p>
            <a:r>
              <a:rPr lang="en-US" dirty="0"/>
              <a:t>All instances of a class have the same names for methods and attributes, but have different values</a:t>
            </a:r>
          </a:p>
        </p:txBody>
      </p:sp>
      <p:sp>
        <p:nvSpPr>
          <p:cNvPr id="3" name="Title 2">
            <a:extLst>
              <a:ext uri="{FF2B5EF4-FFF2-40B4-BE49-F238E27FC236}">
                <a16:creationId xmlns:a16="http://schemas.microsoft.com/office/drawing/2014/main" id="{7F21402E-9F81-764F-B7B9-22806D041087}"/>
              </a:ext>
            </a:extLst>
          </p:cNvPr>
          <p:cNvSpPr>
            <a:spLocks noGrp="1"/>
          </p:cNvSpPr>
          <p:nvPr>
            <p:ph type="title"/>
          </p:nvPr>
        </p:nvSpPr>
        <p:spPr/>
        <p:txBody>
          <a:bodyPr/>
          <a:lstStyle/>
          <a:p>
            <a:r>
              <a:rPr lang="en-US" dirty="0"/>
              <a:t>Review: Classes</a:t>
            </a:r>
          </a:p>
        </p:txBody>
      </p:sp>
      <p:sp>
        <p:nvSpPr>
          <p:cNvPr id="4" name="Slide Number Placeholder 3">
            <a:extLst>
              <a:ext uri="{FF2B5EF4-FFF2-40B4-BE49-F238E27FC236}">
                <a16:creationId xmlns:a16="http://schemas.microsoft.com/office/drawing/2014/main" id="{0AE198BC-F3F2-324D-9894-8F5F66C39980}"/>
              </a:ext>
            </a:extLst>
          </p:cNvPr>
          <p:cNvSpPr>
            <a:spLocks noGrp="1"/>
          </p:cNvSpPr>
          <p:nvPr>
            <p:ph type="sldNum" sz="quarter" idx="12"/>
          </p:nvPr>
        </p:nvSpPr>
        <p:spPr/>
        <p:txBody>
          <a:bodyPr/>
          <a:lstStyle/>
          <a:p>
            <a:fld id="{039594E2-DD67-8748-9F72-46C8CFC01FDA}" type="slidenum">
              <a:rPr lang="en-US" smtClean="0"/>
              <a:t>2</a:t>
            </a:fld>
            <a:endParaRPr lang="en-US"/>
          </a:p>
        </p:txBody>
      </p:sp>
      <p:pic>
        <p:nvPicPr>
          <p:cNvPr id="6" name="Picture 5">
            <a:extLst>
              <a:ext uri="{FF2B5EF4-FFF2-40B4-BE49-F238E27FC236}">
                <a16:creationId xmlns:a16="http://schemas.microsoft.com/office/drawing/2014/main" id="{2580A380-9BBD-4CAF-8430-EB07415E8AD9}"/>
              </a:ext>
            </a:extLst>
          </p:cNvPr>
          <p:cNvPicPr>
            <a:picLocks noChangeAspect="1"/>
          </p:cNvPicPr>
          <p:nvPr/>
        </p:nvPicPr>
        <p:blipFill>
          <a:blip r:embed="rId3"/>
          <a:stretch>
            <a:fillRect/>
          </a:stretch>
        </p:blipFill>
        <p:spPr>
          <a:xfrm>
            <a:off x="4189818" y="2236428"/>
            <a:ext cx="3840813" cy="1051651"/>
          </a:xfrm>
          <a:prstGeom prst="rect">
            <a:avLst/>
          </a:prstGeom>
        </p:spPr>
      </p:pic>
      <p:cxnSp>
        <p:nvCxnSpPr>
          <p:cNvPr id="8" name="Straight Arrow Connector 7">
            <a:extLst>
              <a:ext uri="{FF2B5EF4-FFF2-40B4-BE49-F238E27FC236}">
                <a16:creationId xmlns:a16="http://schemas.microsoft.com/office/drawing/2014/main" id="{C694DD42-55FF-41A0-898E-0AC1EA68AE50}"/>
              </a:ext>
            </a:extLst>
          </p:cNvPr>
          <p:cNvCxnSpPr/>
          <p:nvPr/>
        </p:nvCxnSpPr>
        <p:spPr>
          <a:xfrm>
            <a:off x="3702614" y="2002737"/>
            <a:ext cx="536713" cy="233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C716D4E-DE5D-4F07-AED1-D773ABA32A94}"/>
              </a:ext>
            </a:extLst>
          </p:cNvPr>
          <p:cNvCxnSpPr>
            <a:cxnSpLocks/>
            <a:stCxn id="17" idx="2"/>
          </p:cNvCxnSpPr>
          <p:nvPr/>
        </p:nvCxnSpPr>
        <p:spPr>
          <a:xfrm flipH="1">
            <a:off x="5995240" y="1981238"/>
            <a:ext cx="587188" cy="576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315E793-F9B7-454D-B679-69EA0B3A46D3}"/>
              </a:ext>
            </a:extLst>
          </p:cNvPr>
          <p:cNvCxnSpPr/>
          <p:nvPr/>
        </p:nvCxnSpPr>
        <p:spPr>
          <a:xfrm>
            <a:off x="6651223" y="2705103"/>
            <a:ext cx="18420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7013C4C-F03D-495B-943B-5B7794E0196B}"/>
              </a:ext>
            </a:extLst>
          </p:cNvPr>
          <p:cNvCxnSpPr/>
          <p:nvPr/>
        </p:nvCxnSpPr>
        <p:spPr>
          <a:xfrm>
            <a:off x="3828510" y="2705103"/>
            <a:ext cx="662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7DE5AB77-3CD7-4C41-9999-4389511E6960}"/>
              </a:ext>
            </a:extLst>
          </p:cNvPr>
          <p:cNvCxnSpPr>
            <a:cxnSpLocks/>
          </p:cNvCxnSpPr>
          <p:nvPr/>
        </p:nvCxnSpPr>
        <p:spPr>
          <a:xfrm>
            <a:off x="6472318" y="3003158"/>
            <a:ext cx="1919621" cy="6062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853FEA6-2056-49C6-A4E1-F72BB8860908}"/>
              </a:ext>
            </a:extLst>
          </p:cNvPr>
          <p:cNvSpPr txBox="1"/>
          <p:nvPr/>
        </p:nvSpPr>
        <p:spPr>
          <a:xfrm>
            <a:off x="4239327" y="6378647"/>
            <a:ext cx="3734548" cy="276999"/>
          </a:xfrm>
          <a:prstGeom prst="rect">
            <a:avLst/>
          </a:prstGeom>
          <a:noFill/>
        </p:spPr>
        <p:txBody>
          <a:bodyPr wrap="none" rtlCol="0">
            <a:spAutoFit/>
          </a:bodyPr>
          <a:lstStyle/>
          <a:p>
            <a:r>
              <a:rPr lang="en-GB" sz="1200" dirty="0">
                <a:latin typeface="Cambria" panose="02040503050406030204" pitchFamily="18" charset="0"/>
                <a:ea typeface="Cambria" panose="02040503050406030204" pitchFamily="18" charset="0"/>
              </a:rPr>
              <a:t>Example taken from MIT OCW: Introduction to Python</a:t>
            </a:r>
          </a:p>
        </p:txBody>
      </p:sp>
      <p:sp>
        <p:nvSpPr>
          <p:cNvPr id="5" name="TextBox 4">
            <a:extLst>
              <a:ext uri="{FF2B5EF4-FFF2-40B4-BE49-F238E27FC236}">
                <a16:creationId xmlns:a16="http://schemas.microsoft.com/office/drawing/2014/main" id="{350C37DE-0BBE-41D3-A05B-D529DBC2C283}"/>
              </a:ext>
            </a:extLst>
          </p:cNvPr>
          <p:cNvSpPr txBox="1"/>
          <p:nvPr/>
        </p:nvSpPr>
        <p:spPr>
          <a:xfrm>
            <a:off x="2974125" y="1726047"/>
            <a:ext cx="1313180" cy="369332"/>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Class Name</a:t>
            </a:r>
          </a:p>
        </p:txBody>
      </p:sp>
      <p:sp>
        <p:nvSpPr>
          <p:cNvPr id="15" name="TextBox 14">
            <a:extLst>
              <a:ext uri="{FF2B5EF4-FFF2-40B4-BE49-F238E27FC236}">
                <a16:creationId xmlns:a16="http://schemas.microsoft.com/office/drawing/2014/main" id="{C250C60E-4C36-4DB1-B39E-460417F87447}"/>
              </a:ext>
            </a:extLst>
          </p:cNvPr>
          <p:cNvSpPr txBox="1"/>
          <p:nvPr/>
        </p:nvSpPr>
        <p:spPr>
          <a:xfrm>
            <a:off x="1024537" y="2513118"/>
            <a:ext cx="2803973" cy="369332"/>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Class Initialization Method</a:t>
            </a:r>
          </a:p>
        </p:txBody>
      </p:sp>
      <p:sp>
        <p:nvSpPr>
          <p:cNvPr id="17" name="TextBox 16">
            <a:extLst>
              <a:ext uri="{FF2B5EF4-FFF2-40B4-BE49-F238E27FC236}">
                <a16:creationId xmlns:a16="http://schemas.microsoft.com/office/drawing/2014/main" id="{3F6049D7-4AFC-4523-B358-46DEA1662100}"/>
              </a:ext>
            </a:extLst>
          </p:cNvPr>
          <p:cNvSpPr txBox="1"/>
          <p:nvPr/>
        </p:nvSpPr>
        <p:spPr>
          <a:xfrm>
            <a:off x="4491118" y="1611906"/>
            <a:ext cx="4182620" cy="369332"/>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Keyword used to refer to the object itself</a:t>
            </a:r>
          </a:p>
        </p:txBody>
      </p:sp>
      <p:sp>
        <p:nvSpPr>
          <p:cNvPr id="19" name="TextBox 18">
            <a:extLst>
              <a:ext uri="{FF2B5EF4-FFF2-40B4-BE49-F238E27FC236}">
                <a16:creationId xmlns:a16="http://schemas.microsoft.com/office/drawing/2014/main" id="{22B09F32-DD0A-46B2-851D-478F0007F665}"/>
              </a:ext>
            </a:extLst>
          </p:cNvPr>
          <p:cNvSpPr txBox="1"/>
          <p:nvPr/>
        </p:nvSpPr>
        <p:spPr>
          <a:xfrm>
            <a:off x="8509434" y="2520437"/>
            <a:ext cx="2562625" cy="646331"/>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Parameters required for</a:t>
            </a:r>
          </a:p>
          <a:p>
            <a:r>
              <a:rPr lang="en-GB" dirty="0">
                <a:latin typeface="Cambria" panose="02040503050406030204" pitchFamily="18" charset="0"/>
                <a:ea typeface="Cambria" panose="02040503050406030204" pitchFamily="18" charset="0"/>
              </a:rPr>
              <a:t>initializing an object</a:t>
            </a:r>
          </a:p>
        </p:txBody>
      </p:sp>
      <p:sp>
        <p:nvSpPr>
          <p:cNvPr id="21" name="TextBox 20">
            <a:extLst>
              <a:ext uri="{FF2B5EF4-FFF2-40B4-BE49-F238E27FC236}">
                <a16:creationId xmlns:a16="http://schemas.microsoft.com/office/drawing/2014/main" id="{43B0A0E4-4D59-4B05-89E0-5572EEE91A22}"/>
              </a:ext>
            </a:extLst>
          </p:cNvPr>
          <p:cNvSpPr txBox="1"/>
          <p:nvPr/>
        </p:nvSpPr>
        <p:spPr>
          <a:xfrm>
            <a:off x="8391939" y="3339671"/>
            <a:ext cx="1185902" cy="369332"/>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Attributes</a:t>
            </a:r>
          </a:p>
        </p:txBody>
      </p:sp>
    </p:spTree>
    <p:extLst>
      <p:ext uri="{BB962C8B-B14F-4D97-AF65-F5344CB8AC3E}">
        <p14:creationId xmlns:p14="http://schemas.microsoft.com/office/powerpoint/2010/main" val="416449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21402E-9F81-764F-B7B9-22806D041087}"/>
              </a:ext>
            </a:extLst>
          </p:cNvPr>
          <p:cNvSpPr>
            <a:spLocks noGrp="1"/>
          </p:cNvSpPr>
          <p:nvPr>
            <p:ph type="title"/>
          </p:nvPr>
        </p:nvSpPr>
        <p:spPr/>
        <p:txBody>
          <a:bodyPr/>
          <a:lstStyle/>
          <a:p>
            <a:r>
              <a:rPr lang="en-US" dirty="0"/>
              <a:t>Animal Class</a:t>
            </a:r>
          </a:p>
        </p:txBody>
      </p:sp>
      <p:sp>
        <p:nvSpPr>
          <p:cNvPr id="4" name="Slide Number Placeholder 3">
            <a:extLst>
              <a:ext uri="{FF2B5EF4-FFF2-40B4-BE49-F238E27FC236}">
                <a16:creationId xmlns:a16="http://schemas.microsoft.com/office/drawing/2014/main" id="{0AE198BC-F3F2-324D-9894-8F5F66C39980}"/>
              </a:ext>
            </a:extLst>
          </p:cNvPr>
          <p:cNvSpPr>
            <a:spLocks noGrp="1"/>
          </p:cNvSpPr>
          <p:nvPr>
            <p:ph type="sldNum" sz="quarter" idx="12"/>
          </p:nvPr>
        </p:nvSpPr>
        <p:spPr/>
        <p:txBody>
          <a:bodyPr/>
          <a:lstStyle/>
          <a:p>
            <a:fld id="{039594E2-DD67-8748-9F72-46C8CFC01FDA}" type="slidenum">
              <a:rPr lang="en-US" smtClean="0"/>
              <a:t>3</a:t>
            </a:fld>
            <a:endParaRPr lang="en-US"/>
          </a:p>
        </p:txBody>
      </p:sp>
      <p:pic>
        <p:nvPicPr>
          <p:cNvPr id="9" name="Picture 8">
            <a:extLst>
              <a:ext uri="{FF2B5EF4-FFF2-40B4-BE49-F238E27FC236}">
                <a16:creationId xmlns:a16="http://schemas.microsoft.com/office/drawing/2014/main" id="{96865421-277A-4DDD-950E-34BC647D2A88}"/>
              </a:ext>
            </a:extLst>
          </p:cNvPr>
          <p:cNvPicPr>
            <a:picLocks noChangeAspect="1"/>
          </p:cNvPicPr>
          <p:nvPr/>
        </p:nvPicPr>
        <p:blipFill>
          <a:blip r:embed="rId3"/>
          <a:stretch>
            <a:fillRect/>
          </a:stretch>
        </p:blipFill>
        <p:spPr>
          <a:xfrm>
            <a:off x="3165856" y="1474300"/>
            <a:ext cx="5860288" cy="3909399"/>
          </a:xfrm>
          <a:prstGeom prst="rect">
            <a:avLst/>
          </a:prstGeom>
        </p:spPr>
      </p:pic>
      <p:sp>
        <p:nvSpPr>
          <p:cNvPr id="11" name="TextBox 10">
            <a:extLst>
              <a:ext uri="{FF2B5EF4-FFF2-40B4-BE49-F238E27FC236}">
                <a16:creationId xmlns:a16="http://schemas.microsoft.com/office/drawing/2014/main" id="{D8A5745E-8175-49F3-8D75-7243CAF27552}"/>
              </a:ext>
            </a:extLst>
          </p:cNvPr>
          <p:cNvSpPr txBox="1"/>
          <p:nvPr/>
        </p:nvSpPr>
        <p:spPr>
          <a:xfrm>
            <a:off x="766969" y="5589771"/>
            <a:ext cx="10658061" cy="954107"/>
          </a:xfrm>
          <a:prstGeom prst="rect">
            <a:avLst/>
          </a:prstGeom>
          <a:noFill/>
        </p:spPr>
        <p:txBody>
          <a:bodyPr wrap="square" rtlCol="0">
            <a:spAutoFit/>
          </a:bodyPr>
          <a:lstStyle/>
          <a:p>
            <a:r>
              <a:rPr lang="en-GB" sz="2800" dirty="0">
                <a:latin typeface="Cambria" panose="02040503050406030204" pitchFamily="18" charset="0"/>
                <a:ea typeface="Cambria" panose="02040503050406030204" pitchFamily="18" charset="0"/>
              </a:rPr>
              <a:t>It’s good practice to only modify object attributes using ‘getter’ and ‘setter’ functions, as it sticks to the OOP principle of ‘Encapsulation’</a:t>
            </a:r>
          </a:p>
        </p:txBody>
      </p:sp>
    </p:spTree>
    <p:extLst>
      <p:ext uri="{BB962C8B-B14F-4D97-AF65-F5344CB8AC3E}">
        <p14:creationId xmlns:p14="http://schemas.microsoft.com/office/powerpoint/2010/main" val="120790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0ECCBB-D086-4BCE-B274-7DD7ABF70C2A}"/>
              </a:ext>
            </a:extLst>
          </p:cNvPr>
          <p:cNvSpPr>
            <a:spLocks noGrp="1"/>
          </p:cNvSpPr>
          <p:nvPr>
            <p:ph idx="1"/>
          </p:nvPr>
        </p:nvSpPr>
        <p:spPr>
          <a:xfrm>
            <a:off x="838200" y="1886446"/>
            <a:ext cx="10515600" cy="3475854"/>
          </a:xfrm>
        </p:spPr>
        <p:txBody>
          <a:bodyPr>
            <a:normAutofit/>
          </a:bodyPr>
          <a:lstStyle/>
          <a:p>
            <a:r>
              <a:rPr lang="en-GB" dirty="0"/>
              <a:t>What if the Animal class was not able to satisfy our requirements?</a:t>
            </a:r>
          </a:p>
          <a:p>
            <a:pPr lvl="1"/>
            <a:r>
              <a:rPr lang="en-GB" dirty="0"/>
              <a:t>We want something more specific</a:t>
            </a:r>
          </a:p>
          <a:p>
            <a:pPr marL="0" indent="0">
              <a:buNone/>
            </a:pPr>
            <a:endParaRPr lang="en-GB" dirty="0"/>
          </a:p>
          <a:p>
            <a:pPr marL="0" indent="0">
              <a:buNone/>
            </a:pPr>
            <a:endParaRPr lang="en-GB" dirty="0"/>
          </a:p>
          <a:p>
            <a:r>
              <a:rPr lang="en-GB" dirty="0"/>
              <a:t>The OOP principle of ‘Inheritance’:</a:t>
            </a:r>
          </a:p>
          <a:p>
            <a:pPr lvl="1"/>
            <a:r>
              <a:rPr lang="en-GB" dirty="0"/>
              <a:t>Allows us to avoid starting over</a:t>
            </a:r>
          </a:p>
          <a:p>
            <a:pPr lvl="1"/>
            <a:r>
              <a:rPr lang="en-GB" dirty="0"/>
              <a:t>Build off of existing code and modify it according to our needs</a:t>
            </a:r>
          </a:p>
        </p:txBody>
      </p:sp>
      <p:sp>
        <p:nvSpPr>
          <p:cNvPr id="3" name="Slide Number Placeholder 2">
            <a:extLst>
              <a:ext uri="{FF2B5EF4-FFF2-40B4-BE49-F238E27FC236}">
                <a16:creationId xmlns:a16="http://schemas.microsoft.com/office/drawing/2014/main" id="{B541ACD4-D711-49E9-B8A4-89C263CCDFE5}"/>
              </a:ext>
            </a:extLst>
          </p:cNvPr>
          <p:cNvSpPr>
            <a:spLocks noGrp="1"/>
          </p:cNvSpPr>
          <p:nvPr>
            <p:ph type="sldNum" sz="quarter" idx="12"/>
          </p:nvPr>
        </p:nvSpPr>
        <p:spPr/>
        <p:txBody>
          <a:bodyPr/>
          <a:lstStyle/>
          <a:p>
            <a:fld id="{039594E2-DD67-8748-9F72-46C8CFC01FDA}" type="slidenum">
              <a:rPr lang="en-US" smtClean="0"/>
              <a:t>4</a:t>
            </a:fld>
            <a:endParaRPr lang="en-US"/>
          </a:p>
        </p:txBody>
      </p:sp>
      <p:sp>
        <p:nvSpPr>
          <p:cNvPr id="4" name="Title 3">
            <a:extLst>
              <a:ext uri="{FF2B5EF4-FFF2-40B4-BE49-F238E27FC236}">
                <a16:creationId xmlns:a16="http://schemas.microsoft.com/office/drawing/2014/main" id="{E730699D-5F5F-4ECF-A02D-C8EECAB14A65}"/>
              </a:ext>
            </a:extLst>
          </p:cNvPr>
          <p:cNvSpPr>
            <a:spLocks noGrp="1"/>
          </p:cNvSpPr>
          <p:nvPr>
            <p:ph type="title"/>
          </p:nvPr>
        </p:nvSpPr>
        <p:spPr/>
        <p:txBody>
          <a:bodyPr/>
          <a:lstStyle/>
          <a:p>
            <a:r>
              <a:rPr lang="en-GB" dirty="0"/>
              <a:t>Inheritance</a:t>
            </a:r>
          </a:p>
        </p:txBody>
      </p:sp>
    </p:spTree>
    <p:extLst>
      <p:ext uri="{BB962C8B-B14F-4D97-AF65-F5344CB8AC3E}">
        <p14:creationId xmlns:p14="http://schemas.microsoft.com/office/powerpoint/2010/main" val="128583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D5F90A-7CF8-8348-A473-1132A00B26C1}"/>
              </a:ext>
            </a:extLst>
          </p:cNvPr>
          <p:cNvSpPr>
            <a:spLocks noGrp="1"/>
          </p:cNvSpPr>
          <p:nvPr>
            <p:ph idx="1"/>
          </p:nvPr>
        </p:nvSpPr>
        <p:spPr/>
        <p:txBody>
          <a:bodyPr/>
          <a:lstStyle/>
          <a:p>
            <a:r>
              <a:rPr lang="en-US" dirty="0"/>
              <a:t>a </a:t>
            </a:r>
            <a:r>
              <a:rPr lang="en-US" b="1" i="1" dirty="0"/>
              <a:t>hierarchical </a:t>
            </a:r>
            <a:r>
              <a:rPr lang="en-US" dirty="0"/>
              <a:t>fashion</a:t>
            </a:r>
          </a:p>
          <a:p>
            <a:r>
              <a:rPr lang="en-US" dirty="0"/>
              <a:t>a level-by-level manner that goes from specific to more general </a:t>
            </a:r>
          </a:p>
          <a:p>
            <a:endParaRPr lang="en-US" dirty="0"/>
          </a:p>
        </p:txBody>
      </p:sp>
      <p:sp>
        <p:nvSpPr>
          <p:cNvPr id="3" name="Slide Number Placeholder 2">
            <a:extLst>
              <a:ext uri="{FF2B5EF4-FFF2-40B4-BE49-F238E27FC236}">
                <a16:creationId xmlns:a16="http://schemas.microsoft.com/office/drawing/2014/main" id="{F5F3F3DB-D763-BE4B-B376-7958D6BEEEB1}"/>
              </a:ext>
            </a:extLst>
          </p:cNvPr>
          <p:cNvSpPr>
            <a:spLocks noGrp="1"/>
          </p:cNvSpPr>
          <p:nvPr>
            <p:ph type="sldNum" sz="quarter" idx="12"/>
          </p:nvPr>
        </p:nvSpPr>
        <p:spPr/>
        <p:txBody>
          <a:bodyPr/>
          <a:lstStyle/>
          <a:p>
            <a:fld id="{039594E2-DD67-8748-9F72-46C8CFC01FDA}" type="slidenum">
              <a:rPr lang="en-US" smtClean="0"/>
              <a:t>5</a:t>
            </a:fld>
            <a:endParaRPr lang="en-US"/>
          </a:p>
        </p:txBody>
      </p:sp>
      <p:sp>
        <p:nvSpPr>
          <p:cNvPr id="4" name="Title 3">
            <a:extLst>
              <a:ext uri="{FF2B5EF4-FFF2-40B4-BE49-F238E27FC236}">
                <a16:creationId xmlns:a16="http://schemas.microsoft.com/office/drawing/2014/main" id="{A8FB5720-23D9-6E44-AC1A-065F6CD16D3D}"/>
              </a:ext>
            </a:extLst>
          </p:cNvPr>
          <p:cNvSpPr>
            <a:spLocks noGrp="1"/>
          </p:cNvSpPr>
          <p:nvPr>
            <p:ph type="title"/>
          </p:nvPr>
        </p:nvSpPr>
        <p:spPr/>
        <p:txBody>
          <a:bodyPr/>
          <a:lstStyle/>
          <a:p>
            <a:r>
              <a:rPr lang="en-US" dirty="0"/>
              <a:t>Inheritance</a:t>
            </a:r>
          </a:p>
        </p:txBody>
      </p:sp>
      <p:pic>
        <p:nvPicPr>
          <p:cNvPr id="6" name="Picture 5">
            <a:extLst>
              <a:ext uri="{FF2B5EF4-FFF2-40B4-BE49-F238E27FC236}">
                <a16:creationId xmlns:a16="http://schemas.microsoft.com/office/drawing/2014/main" id="{A9DC4456-4534-6B4A-A90C-1E7ED002C2C4}"/>
              </a:ext>
            </a:extLst>
          </p:cNvPr>
          <p:cNvPicPr>
            <a:picLocks noChangeAspect="1"/>
          </p:cNvPicPr>
          <p:nvPr/>
        </p:nvPicPr>
        <p:blipFill>
          <a:blip r:embed="rId2"/>
          <a:stretch>
            <a:fillRect/>
          </a:stretch>
        </p:blipFill>
        <p:spPr>
          <a:xfrm>
            <a:off x="108857" y="3092962"/>
            <a:ext cx="5745056" cy="2750625"/>
          </a:xfrm>
          <a:prstGeom prst="rect">
            <a:avLst/>
          </a:prstGeom>
        </p:spPr>
      </p:pic>
      <p:pic>
        <p:nvPicPr>
          <p:cNvPr id="8" name="Picture 7">
            <a:extLst>
              <a:ext uri="{FF2B5EF4-FFF2-40B4-BE49-F238E27FC236}">
                <a16:creationId xmlns:a16="http://schemas.microsoft.com/office/drawing/2014/main" id="{F3AA73BB-8942-5A4D-8BE6-F4386C523283}"/>
              </a:ext>
            </a:extLst>
          </p:cNvPr>
          <p:cNvPicPr>
            <a:picLocks noChangeAspect="1"/>
          </p:cNvPicPr>
          <p:nvPr/>
        </p:nvPicPr>
        <p:blipFill>
          <a:blip r:embed="rId3"/>
          <a:stretch>
            <a:fillRect/>
          </a:stretch>
        </p:blipFill>
        <p:spPr>
          <a:xfrm>
            <a:off x="5853913" y="3092962"/>
            <a:ext cx="6132192" cy="2750625"/>
          </a:xfrm>
          <a:prstGeom prst="rect">
            <a:avLst/>
          </a:prstGeom>
        </p:spPr>
      </p:pic>
      <p:sp>
        <p:nvSpPr>
          <p:cNvPr id="9" name="TextBox 8">
            <a:extLst>
              <a:ext uri="{FF2B5EF4-FFF2-40B4-BE49-F238E27FC236}">
                <a16:creationId xmlns:a16="http://schemas.microsoft.com/office/drawing/2014/main" id="{B7DABA55-9BAB-E54C-94CA-2ADCFD327976}"/>
              </a:ext>
            </a:extLst>
          </p:cNvPr>
          <p:cNvSpPr txBox="1"/>
          <p:nvPr/>
        </p:nvSpPr>
        <p:spPr>
          <a:xfrm>
            <a:off x="1289208" y="6356350"/>
            <a:ext cx="8947514" cy="276999"/>
          </a:xfrm>
          <a:prstGeom prst="rect">
            <a:avLst/>
          </a:prstGeom>
          <a:noFill/>
        </p:spPr>
        <p:txBody>
          <a:bodyPr wrap="none" rtlCol="0">
            <a:spAutoFit/>
          </a:bodyPr>
          <a:lstStyle/>
          <a:p>
            <a:r>
              <a:rPr lang="en-GB" sz="1200" dirty="0">
                <a:latin typeface="Cambria" panose="02040503050406030204" pitchFamily="18" charset="0"/>
                <a:ea typeface="Cambria" panose="02040503050406030204" pitchFamily="18" charset="0"/>
              </a:rPr>
              <a:t>Example taken from “Data Structures and Algorithms in Python by Michael T. Goodrich, Roberto </a:t>
            </a:r>
            <a:r>
              <a:rPr lang="en-GB" sz="1200" dirty="0" err="1">
                <a:latin typeface="Cambria" panose="02040503050406030204" pitchFamily="18" charset="0"/>
                <a:ea typeface="Cambria" panose="02040503050406030204" pitchFamily="18" charset="0"/>
              </a:rPr>
              <a:t>Tamassia</a:t>
            </a:r>
            <a:r>
              <a:rPr lang="en-GB" sz="1200" dirty="0">
                <a:latin typeface="Cambria" panose="02040503050406030204" pitchFamily="18" charset="0"/>
                <a:ea typeface="Cambria" panose="02040503050406030204" pitchFamily="18" charset="0"/>
              </a:rPr>
              <a:t>, Michael H. </a:t>
            </a:r>
            <a:r>
              <a:rPr lang="en-GB" sz="1200" dirty="0" err="1">
                <a:latin typeface="Cambria" panose="02040503050406030204" pitchFamily="18" charset="0"/>
                <a:ea typeface="Cambria" panose="02040503050406030204" pitchFamily="18" charset="0"/>
              </a:rPr>
              <a:t>Goldwasser</a:t>
            </a:r>
            <a:r>
              <a:rPr lang="en-GB" sz="1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3020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0ECCBB-D086-4BCE-B274-7DD7ABF70C2A}"/>
              </a:ext>
            </a:extLst>
          </p:cNvPr>
          <p:cNvSpPr>
            <a:spLocks noGrp="1"/>
          </p:cNvSpPr>
          <p:nvPr>
            <p:ph idx="1"/>
          </p:nvPr>
        </p:nvSpPr>
        <p:spPr>
          <a:xfrm>
            <a:off x="460513" y="1159509"/>
            <a:ext cx="5728252" cy="5196841"/>
          </a:xfrm>
        </p:spPr>
        <p:txBody>
          <a:bodyPr>
            <a:normAutofit/>
          </a:bodyPr>
          <a:lstStyle/>
          <a:p>
            <a:r>
              <a:rPr lang="en-GB" dirty="0"/>
              <a:t>Inheritance allows for creating type ‘hierarchies’, in which you can create many different related types that inherit different attributes and methods from their parents</a:t>
            </a:r>
          </a:p>
          <a:p>
            <a:pPr lvl="1"/>
            <a:r>
              <a:rPr lang="en-GB" dirty="0"/>
              <a:t>Parent Class: Super class</a:t>
            </a:r>
          </a:p>
          <a:p>
            <a:pPr lvl="1"/>
            <a:r>
              <a:rPr lang="en-GB" dirty="0"/>
              <a:t>Child Class: Subclass</a:t>
            </a:r>
          </a:p>
          <a:p>
            <a:pPr lvl="2"/>
            <a:r>
              <a:rPr lang="en-GB" dirty="0"/>
              <a:t>By default inherits all attributes and methods </a:t>
            </a:r>
          </a:p>
          <a:p>
            <a:pPr lvl="2"/>
            <a:r>
              <a:rPr lang="en-GB" dirty="0"/>
              <a:t>Can be modified to add more attributes and methods</a:t>
            </a:r>
          </a:p>
          <a:p>
            <a:pPr lvl="2"/>
            <a:r>
              <a:rPr lang="en-GB" dirty="0"/>
              <a:t>Inherited methods can be overwritten</a:t>
            </a:r>
          </a:p>
          <a:p>
            <a:pPr marL="0" indent="0">
              <a:buNone/>
            </a:pPr>
            <a:endParaRPr lang="en-GB" dirty="0"/>
          </a:p>
        </p:txBody>
      </p:sp>
      <p:sp>
        <p:nvSpPr>
          <p:cNvPr id="3" name="Slide Number Placeholder 2">
            <a:extLst>
              <a:ext uri="{FF2B5EF4-FFF2-40B4-BE49-F238E27FC236}">
                <a16:creationId xmlns:a16="http://schemas.microsoft.com/office/drawing/2014/main" id="{B541ACD4-D711-49E9-B8A4-89C263CCDFE5}"/>
              </a:ext>
            </a:extLst>
          </p:cNvPr>
          <p:cNvSpPr>
            <a:spLocks noGrp="1"/>
          </p:cNvSpPr>
          <p:nvPr>
            <p:ph type="sldNum" sz="quarter" idx="12"/>
          </p:nvPr>
        </p:nvSpPr>
        <p:spPr/>
        <p:txBody>
          <a:bodyPr/>
          <a:lstStyle/>
          <a:p>
            <a:fld id="{039594E2-DD67-8748-9F72-46C8CFC01FDA}" type="slidenum">
              <a:rPr lang="en-US" smtClean="0"/>
              <a:t>6</a:t>
            </a:fld>
            <a:endParaRPr lang="en-US"/>
          </a:p>
        </p:txBody>
      </p:sp>
      <p:sp>
        <p:nvSpPr>
          <p:cNvPr id="4" name="Title 3">
            <a:extLst>
              <a:ext uri="{FF2B5EF4-FFF2-40B4-BE49-F238E27FC236}">
                <a16:creationId xmlns:a16="http://schemas.microsoft.com/office/drawing/2014/main" id="{E730699D-5F5F-4ECF-A02D-C8EECAB14A65}"/>
              </a:ext>
            </a:extLst>
          </p:cNvPr>
          <p:cNvSpPr>
            <a:spLocks noGrp="1"/>
          </p:cNvSpPr>
          <p:nvPr>
            <p:ph type="title"/>
          </p:nvPr>
        </p:nvSpPr>
        <p:spPr/>
        <p:txBody>
          <a:bodyPr/>
          <a:lstStyle/>
          <a:p>
            <a:r>
              <a:rPr lang="en-GB" dirty="0"/>
              <a:t>Inheritance</a:t>
            </a:r>
          </a:p>
        </p:txBody>
      </p:sp>
      <p:sp>
        <p:nvSpPr>
          <p:cNvPr id="5" name="TextBox 4">
            <a:extLst>
              <a:ext uri="{FF2B5EF4-FFF2-40B4-BE49-F238E27FC236}">
                <a16:creationId xmlns:a16="http://schemas.microsoft.com/office/drawing/2014/main" id="{3FF6FB3A-D58B-47C7-B02D-A87FC6965D22}"/>
              </a:ext>
            </a:extLst>
          </p:cNvPr>
          <p:cNvSpPr txBox="1"/>
          <p:nvPr/>
        </p:nvSpPr>
        <p:spPr>
          <a:xfrm>
            <a:off x="7785652" y="2279624"/>
            <a:ext cx="2670313" cy="369332"/>
          </a:xfrm>
          <a:prstGeom prst="rect">
            <a:avLst/>
          </a:prstGeom>
          <a:noFill/>
        </p:spPr>
        <p:txBody>
          <a:bodyPr wrap="square" rtlCol="0">
            <a:spAutoFit/>
          </a:bodyPr>
          <a:lstStyle/>
          <a:p>
            <a:pPr algn="ctr"/>
            <a:r>
              <a:rPr lang="en-GB" dirty="0"/>
              <a:t>Animal</a:t>
            </a:r>
          </a:p>
        </p:txBody>
      </p:sp>
      <p:sp>
        <p:nvSpPr>
          <p:cNvPr id="6" name="TextBox 5">
            <a:extLst>
              <a:ext uri="{FF2B5EF4-FFF2-40B4-BE49-F238E27FC236}">
                <a16:creationId xmlns:a16="http://schemas.microsoft.com/office/drawing/2014/main" id="{232D8682-CDFD-4804-8DD6-034A0B957F35}"/>
              </a:ext>
            </a:extLst>
          </p:cNvPr>
          <p:cNvSpPr txBox="1"/>
          <p:nvPr/>
        </p:nvSpPr>
        <p:spPr>
          <a:xfrm>
            <a:off x="6602896" y="2953826"/>
            <a:ext cx="1209260" cy="369332"/>
          </a:xfrm>
          <a:prstGeom prst="rect">
            <a:avLst/>
          </a:prstGeom>
          <a:noFill/>
        </p:spPr>
        <p:txBody>
          <a:bodyPr wrap="square" rtlCol="0">
            <a:spAutoFit/>
          </a:bodyPr>
          <a:lstStyle/>
          <a:p>
            <a:pPr algn="ctr"/>
            <a:r>
              <a:rPr lang="en-GB" dirty="0"/>
              <a:t>Cat</a:t>
            </a:r>
          </a:p>
        </p:txBody>
      </p:sp>
      <p:sp>
        <p:nvSpPr>
          <p:cNvPr id="7" name="TextBox 6">
            <a:extLst>
              <a:ext uri="{FF2B5EF4-FFF2-40B4-BE49-F238E27FC236}">
                <a16:creationId xmlns:a16="http://schemas.microsoft.com/office/drawing/2014/main" id="{E0BB643F-94D9-4035-AD72-512C077C47AA}"/>
              </a:ext>
            </a:extLst>
          </p:cNvPr>
          <p:cNvSpPr txBox="1"/>
          <p:nvPr/>
        </p:nvSpPr>
        <p:spPr>
          <a:xfrm>
            <a:off x="8355497" y="2952859"/>
            <a:ext cx="1530626" cy="369332"/>
          </a:xfrm>
          <a:prstGeom prst="rect">
            <a:avLst/>
          </a:prstGeom>
          <a:noFill/>
        </p:spPr>
        <p:txBody>
          <a:bodyPr wrap="square" rtlCol="0">
            <a:spAutoFit/>
          </a:bodyPr>
          <a:lstStyle/>
          <a:p>
            <a:pPr algn="ctr"/>
            <a:r>
              <a:rPr lang="en-GB" dirty="0"/>
              <a:t>Person</a:t>
            </a:r>
          </a:p>
        </p:txBody>
      </p:sp>
      <p:sp>
        <p:nvSpPr>
          <p:cNvPr id="8" name="TextBox 7">
            <a:extLst>
              <a:ext uri="{FF2B5EF4-FFF2-40B4-BE49-F238E27FC236}">
                <a16:creationId xmlns:a16="http://schemas.microsoft.com/office/drawing/2014/main" id="{5D24FD34-886A-4712-AAF2-45C0AA348307}"/>
              </a:ext>
            </a:extLst>
          </p:cNvPr>
          <p:cNvSpPr txBox="1"/>
          <p:nvPr/>
        </p:nvSpPr>
        <p:spPr>
          <a:xfrm>
            <a:off x="10429462" y="2953826"/>
            <a:ext cx="1302025" cy="369332"/>
          </a:xfrm>
          <a:prstGeom prst="rect">
            <a:avLst/>
          </a:prstGeom>
          <a:noFill/>
        </p:spPr>
        <p:txBody>
          <a:bodyPr wrap="square" rtlCol="0">
            <a:spAutoFit/>
          </a:bodyPr>
          <a:lstStyle/>
          <a:p>
            <a:pPr algn="ctr"/>
            <a:r>
              <a:rPr lang="en-GB" dirty="0"/>
              <a:t>Rabbit</a:t>
            </a:r>
          </a:p>
        </p:txBody>
      </p:sp>
      <p:sp>
        <p:nvSpPr>
          <p:cNvPr id="9" name="TextBox 8">
            <a:extLst>
              <a:ext uri="{FF2B5EF4-FFF2-40B4-BE49-F238E27FC236}">
                <a16:creationId xmlns:a16="http://schemas.microsoft.com/office/drawing/2014/main" id="{F974157F-437B-412F-A858-97147DD211DA}"/>
              </a:ext>
            </a:extLst>
          </p:cNvPr>
          <p:cNvSpPr txBox="1"/>
          <p:nvPr/>
        </p:nvSpPr>
        <p:spPr>
          <a:xfrm>
            <a:off x="8355496" y="3757929"/>
            <a:ext cx="1530627" cy="369332"/>
          </a:xfrm>
          <a:prstGeom prst="rect">
            <a:avLst/>
          </a:prstGeom>
          <a:noFill/>
        </p:spPr>
        <p:txBody>
          <a:bodyPr wrap="square" rtlCol="0">
            <a:spAutoFit/>
          </a:bodyPr>
          <a:lstStyle/>
          <a:p>
            <a:pPr algn="ctr"/>
            <a:r>
              <a:rPr lang="en-GB" dirty="0"/>
              <a:t>Student</a:t>
            </a:r>
          </a:p>
        </p:txBody>
      </p:sp>
      <p:cxnSp>
        <p:nvCxnSpPr>
          <p:cNvPr id="11" name="Straight Arrow Connector 10">
            <a:extLst>
              <a:ext uri="{FF2B5EF4-FFF2-40B4-BE49-F238E27FC236}">
                <a16:creationId xmlns:a16="http://schemas.microsoft.com/office/drawing/2014/main" id="{DF19A60C-6ECA-49D6-8183-22D106C4B759}"/>
              </a:ext>
            </a:extLst>
          </p:cNvPr>
          <p:cNvCxnSpPr>
            <a:cxnSpLocks/>
            <a:stCxn id="5" idx="2"/>
            <a:endCxn id="6" idx="0"/>
          </p:cNvCxnSpPr>
          <p:nvPr/>
        </p:nvCxnSpPr>
        <p:spPr>
          <a:xfrm flipH="1">
            <a:off x="7207526" y="2648956"/>
            <a:ext cx="1913283" cy="304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C39DDF-667C-47CE-B8BB-06AE4B6D6354}"/>
              </a:ext>
            </a:extLst>
          </p:cNvPr>
          <p:cNvCxnSpPr>
            <a:cxnSpLocks/>
            <a:stCxn id="5" idx="2"/>
            <a:endCxn id="7" idx="0"/>
          </p:cNvCxnSpPr>
          <p:nvPr/>
        </p:nvCxnSpPr>
        <p:spPr>
          <a:xfrm>
            <a:off x="9120809" y="2648956"/>
            <a:ext cx="1" cy="303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B40E94A-729A-4C7E-A4D4-7B11F9BC2A6B}"/>
              </a:ext>
            </a:extLst>
          </p:cNvPr>
          <p:cNvCxnSpPr>
            <a:cxnSpLocks/>
            <a:stCxn id="5" idx="2"/>
            <a:endCxn id="8" idx="0"/>
          </p:cNvCxnSpPr>
          <p:nvPr/>
        </p:nvCxnSpPr>
        <p:spPr>
          <a:xfrm>
            <a:off x="9120809" y="2648956"/>
            <a:ext cx="1959666" cy="304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DF27502-3E56-4023-896C-838928A94C74}"/>
              </a:ext>
            </a:extLst>
          </p:cNvPr>
          <p:cNvCxnSpPr>
            <a:cxnSpLocks/>
            <a:stCxn id="7" idx="2"/>
            <a:endCxn id="9" idx="0"/>
          </p:cNvCxnSpPr>
          <p:nvPr/>
        </p:nvCxnSpPr>
        <p:spPr>
          <a:xfrm>
            <a:off x="9120810" y="3322191"/>
            <a:ext cx="0" cy="43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44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41ACD4-D711-49E9-B8A4-89C263CCDFE5}"/>
              </a:ext>
            </a:extLst>
          </p:cNvPr>
          <p:cNvSpPr>
            <a:spLocks noGrp="1"/>
          </p:cNvSpPr>
          <p:nvPr>
            <p:ph type="sldNum" sz="quarter" idx="12"/>
          </p:nvPr>
        </p:nvSpPr>
        <p:spPr/>
        <p:txBody>
          <a:bodyPr/>
          <a:lstStyle/>
          <a:p>
            <a:fld id="{039594E2-DD67-8748-9F72-46C8CFC01FDA}" type="slidenum">
              <a:rPr lang="en-US" smtClean="0"/>
              <a:t>7</a:t>
            </a:fld>
            <a:endParaRPr lang="en-US"/>
          </a:p>
        </p:txBody>
      </p:sp>
      <p:sp>
        <p:nvSpPr>
          <p:cNvPr id="4" name="Title 3">
            <a:extLst>
              <a:ext uri="{FF2B5EF4-FFF2-40B4-BE49-F238E27FC236}">
                <a16:creationId xmlns:a16="http://schemas.microsoft.com/office/drawing/2014/main" id="{E730699D-5F5F-4ECF-A02D-C8EECAB14A65}"/>
              </a:ext>
            </a:extLst>
          </p:cNvPr>
          <p:cNvSpPr>
            <a:spLocks noGrp="1"/>
          </p:cNvSpPr>
          <p:nvPr>
            <p:ph type="title"/>
          </p:nvPr>
        </p:nvSpPr>
        <p:spPr/>
        <p:txBody>
          <a:bodyPr/>
          <a:lstStyle/>
          <a:p>
            <a:r>
              <a:rPr lang="en-GB" dirty="0"/>
              <a:t>Cat class</a:t>
            </a:r>
          </a:p>
        </p:txBody>
      </p:sp>
      <p:sp>
        <p:nvSpPr>
          <p:cNvPr id="12" name="Content Placeholder 11">
            <a:extLst>
              <a:ext uri="{FF2B5EF4-FFF2-40B4-BE49-F238E27FC236}">
                <a16:creationId xmlns:a16="http://schemas.microsoft.com/office/drawing/2014/main" id="{5D60F8BD-6EE7-4296-B190-25E3D543FC33}"/>
              </a:ext>
            </a:extLst>
          </p:cNvPr>
          <p:cNvSpPr>
            <a:spLocks noGrp="1"/>
          </p:cNvSpPr>
          <p:nvPr>
            <p:ph idx="1"/>
          </p:nvPr>
        </p:nvSpPr>
        <p:spPr/>
        <p:txBody>
          <a:bodyPr/>
          <a:lstStyle/>
          <a:p>
            <a:r>
              <a:rPr lang="en-GB" dirty="0"/>
              <a:t>The following Class ‘Cat’ inherits all its attributes and methods from the Animal class</a:t>
            </a:r>
          </a:p>
          <a:p>
            <a:endParaRPr lang="en-GB" dirty="0"/>
          </a:p>
          <a:p>
            <a:endParaRPr lang="en-GB" dirty="0"/>
          </a:p>
          <a:p>
            <a:endParaRPr lang="en-GB" dirty="0"/>
          </a:p>
          <a:p>
            <a:endParaRPr lang="en-GB" dirty="0"/>
          </a:p>
          <a:p>
            <a:endParaRPr lang="en-GB" dirty="0"/>
          </a:p>
          <a:p>
            <a:r>
              <a:rPr lang="en-GB"/>
              <a:t>Has an </a:t>
            </a:r>
            <a:r>
              <a:rPr lang="en-GB" dirty="0"/>
              <a:t>additional methods called speak</a:t>
            </a:r>
          </a:p>
          <a:p>
            <a:r>
              <a:rPr lang="en-GB" dirty="0"/>
              <a:t>Overwrites the existing ‘__str__’ method</a:t>
            </a:r>
          </a:p>
        </p:txBody>
      </p:sp>
      <p:pic>
        <p:nvPicPr>
          <p:cNvPr id="14" name="Picture 13">
            <a:extLst>
              <a:ext uri="{FF2B5EF4-FFF2-40B4-BE49-F238E27FC236}">
                <a16:creationId xmlns:a16="http://schemas.microsoft.com/office/drawing/2014/main" id="{6864AC40-4104-431B-A961-6483C746626E}"/>
              </a:ext>
            </a:extLst>
          </p:cNvPr>
          <p:cNvPicPr>
            <a:picLocks noChangeAspect="1"/>
          </p:cNvPicPr>
          <p:nvPr/>
        </p:nvPicPr>
        <p:blipFill>
          <a:blip r:embed="rId2"/>
          <a:stretch>
            <a:fillRect/>
          </a:stretch>
        </p:blipFill>
        <p:spPr>
          <a:xfrm>
            <a:off x="3325890" y="2248929"/>
            <a:ext cx="5540220" cy="1417443"/>
          </a:xfrm>
          <a:prstGeom prst="rect">
            <a:avLst/>
          </a:prstGeom>
        </p:spPr>
      </p:pic>
    </p:spTree>
    <p:extLst>
      <p:ext uri="{BB962C8B-B14F-4D97-AF65-F5344CB8AC3E}">
        <p14:creationId xmlns:p14="http://schemas.microsoft.com/office/powerpoint/2010/main" val="308715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41ACD4-D711-49E9-B8A4-89C263CCDFE5}"/>
              </a:ext>
            </a:extLst>
          </p:cNvPr>
          <p:cNvSpPr>
            <a:spLocks noGrp="1"/>
          </p:cNvSpPr>
          <p:nvPr>
            <p:ph type="sldNum" sz="quarter" idx="12"/>
          </p:nvPr>
        </p:nvSpPr>
        <p:spPr/>
        <p:txBody>
          <a:bodyPr/>
          <a:lstStyle/>
          <a:p>
            <a:fld id="{039594E2-DD67-8748-9F72-46C8CFC01FDA}" type="slidenum">
              <a:rPr lang="en-US" smtClean="0"/>
              <a:t>8</a:t>
            </a:fld>
            <a:endParaRPr lang="en-US"/>
          </a:p>
        </p:txBody>
      </p:sp>
      <p:sp>
        <p:nvSpPr>
          <p:cNvPr id="4" name="Title 3">
            <a:extLst>
              <a:ext uri="{FF2B5EF4-FFF2-40B4-BE49-F238E27FC236}">
                <a16:creationId xmlns:a16="http://schemas.microsoft.com/office/drawing/2014/main" id="{E730699D-5F5F-4ECF-A02D-C8EECAB14A65}"/>
              </a:ext>
            </a:extLst>
          </p:cNvPr>
          <p:cNvSpPr>
            <a:spLocks noGrp="1"/>
          </p:cNvSpPr>
          <p:nvPr>
            <p:ph type="title"/>
          </p:nvPr>
        </p:nvSpPr>
        <p:spPr/>
        <p:txBody>
          <a:bodyPr/>
          <a:lstStyle/>
          <a:p>
            <a:r>
              <a:rPr lang="en-GB" dirty="0"/>
              <a:t>Person class</a:t>
            </a:r>
          </a:p>
        </p:txBody>
      </p:sp>
      <p:sp>
        <p:nvSpPr>
          <p:cNvPr id="12" name="Content Placeholder 11">
            <a:extLst>
              <a:ext uri="{FF2B5EF4-FFF2-40B4-BE49-F238E27FC236}">
                <a16:creationId xmlns:a16="http://schemas.microsoft.com/office/drawing/2014/main" id="{5D60F8BD-6EE7-4296-B190-25E3D543FC33}"/>
              </a:ext>
            </a:extLst>
          </p:cNvPr>
          <p:cNvSpPr>
            <a:spLocks noGrp="1"/>
          </p:cNvSpPr>
          <p:nvPr>
            <p:ph idx="1"/>
          </p:nvPr>
        </p:nvSpPr>
        <p:spPr/>
        <p:txBody>
          <a:bodyPr/>
          <a:lstStyle/>
          <a:p>
            <a:r>
              <a:rPr lang="en-GB" dirty="0"/>
              <a:t>’__</a:t>
            </a:r>
            <a:r>
              <a:rPr lang="en-GB" dirty="0" err="1"/>
              <a:t>init</a:t>
            </a:r>
            <a:r>
              <a:rPr lang="en-GB" dirty="0"/>
              <a:t>__’ using super().</a:t>
            </a:r>
          </a:p>
          <a:p>
            <a:endParaRPr lang="en-GB" dirty="0"/>
          </a:p>
          <a:p>
            <a:endParaRPr lang="en-GB" dirty="0"/>
          </a:p>
          <a:p>
            <a:endParaRPr lang="en-GB" dirty="0"/>
          </a:p>
          <a:p>
            <a:endParaRPr lang="en-GB" dirty="0"/>
          </a:p>
          <a:p>
            <a:r>
              <a:rPr lang="en-US" dirty="0"/>
              <a:t>The mechanism for calling the inherited constructor relies on the syntax, super(). </a:t>
            </a:r>
          </a:p>
          <a:p>
            <a:endParaRPr lang="en-GB" dirty="0"/>
          </a:p>
        </p:txBody>
      </p:sp>
      <p:pic>
        <p:nvPicPr>
          <p:cNvPr id="7" name="Picture 6">
            <a:extLst>
              <a:ext uri="{FF2B5EF4-FFF2-40B4-BE49-F238E27FC236}">
                <a16:creationId xmlns:a16="http://schemas.microsoft.com/office/drawing/2014/main" id="{753BE084-1655-5C41-B88B-39667BF7F29F}"/>
              </a:ext>
            </a:extLst>
          </p:cNvPr>
          <p:cNvPicPr>
            <a:picLocks noChangeAspect="1"/>
          </p:cNvPicPr>
          <p:nvPr/>
        </p:nvPicPr>
        <p:blipFill>
          <a:blip r:embed="rId2"/>
          <a:stretch>
            <a:fillRect/>
          </a:stretch>
        </p:blipFill>
        <p:spPr>
          <a:xfrm>
            <a:off x="5023756" y="1411287"/>
            <a:ext cx="4610100" cy="2032000"/>
          </a:xfrm>
          <a:prstGeom prst="rect">
            <a:avLst/>
          </a:prstGeom>
        </p:spPr>
      </p:pic>
    </p:spTree>
    <p:extLst>
      <p:ext uri="{BB962C8B-B14F-4D97-AF65-F5344CB8AC3E}">
        <p14:creationId xmlns:p14="http://schemas.microsoft.com/office/powerpoint/2010/main" val="303394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774C7D-A01C-D64E-8F5C-4E4D28010EF3}"/>
              </a:ext>
            </a:extLst>
          </p:cNvPr>
          <p:cNvSpPr>
            <a:spLocks noGrp="1"/>
          </p:cNvSpPr>
          <p:nvPr>
            <p:ph idx="1"/>
          </p:nvPr>
        </p:nvSpPr>
        <p:spPr/>
        <p:txBody>
          <a:bodyPr/>
          <a:lstStyle/>
          <a:p>
            <a:r>
              <a:rPr lang="en-US" dirty="0"/>
              <a:t>Python does not support formal access control </a:t>
            </a:r>
          </a:p>
          <a:p>
            <a:r>
              <a:rPr lang="en-US" dirty="0"/>
              <a:t>names beginning with a single underscore are conventionally akin to protected </a:t>
            </a:r>
          </a:p>
          <a:p>
            <a:r>
              <a:rPr lang="en-US" dirty="0"/>
              <a:t>names beginning with a double underscore (other than special methods) are akin to private </a:t>
            </a:r>
          </a:p>
          <a:p>
            <a:endParaRPr lang="en-US" b="1" i="1" dirty="0"/>
          </a:p>
          <a:p>
            <a:r>
              <a:rPr lang="en-US" b="1" i="1" dirty="0"/>
              <a:t>protected </a:t>
            </a:r>
            <a:r>
              <a:rPr lang="en-US" dirty="0"/>
              <a:t>(e.g., Java, C++) </a:t>
            </a:r>
          </a:p>
          <a:p>
            <a:pPr lvl="1"/>
            <a:r>
              <a:rPr lang="en-US" dirty="0"/>
              <a:t>Members accessible to subclasses, but not to the general public </a:t>
            </a:r>
          </a:p>
          <a:p>
            <a:r>
              <a:rPr lang="en-US" dirty="0"/>
              <a:t>private</a:t>
            </a:r>
          </a:p>
          <a:p>
            <a:pPr lvl="1"/>
            <a:r>
              <a:rPr lang="en-US" dirty="0"/>
              <a:t>Members that are declared as private are not accessible to either </a:t>
            </a:r>
          </a:p>
          <a:p>
            <a:pPr lvl="1"/>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231BA573-BB3F-B54B-A508-3F5F04EFD6BA}"/>
              </a:ext>
            </a:extLst>
          </p:cNvPr>
          <p:cNvSpPr>
            <a:spLocks noGrp="1"/>
          </p:cNvSpPr>
          <p:nvPr>
            <p:ph type="sldNum" sz="quarter" idx="12"/>
          </p:nvPr>
        </p:nvSpPr>
        <p:spPr/>
        <p:txBody>
          <a:bodyPr/>
          <a:lstStyle/>
          <a:p>
            <a:fld id="{039594E2-DD67-8748-9F72-46C8CFC01FDA}" type="slidenum">
              <a:rPr lang="en-US" smtClean="0"/>
              <a:t>9</a:t>
            </a:fld>
            <a:endParaRPr lang="en-US"/>
          </a:p>
        </p:txBody>
      </p:sp>
      <p:sp>
        <p:nvSpPr>
          <p:cNvPr id="4" name="Title 3">
            <a:extLst>
              <a:ext uri="{FF2B5EF4-FFF2-40B4-BE49-F238E27FC236}">
                <a16:creationId xmlns:a16="http://schemas.microsoft.com/office/drawing/2014/main" id="{F357B949-43F6-134C-8883-AF60606F5AE4}"/>
              </a:ext>
            </a:extLst>
          </p:cNvPr>
          <p:cNvSpPr>
            <a:spLocks noGrp="1"/>
          </p:cNvSpPr>
          <p:nvPr>
            <p:ph type="title"/>
          </p:nvPr>
        </p:nvSpPr>
        <p:spPr/>
        <p:txBody>
          <a:bodyPr/>
          <a:lstStyle/>
          <a:p>
            <a:r>
              <a:rPr lang="en-US" dirty="0"/>
              <a:t>Access Control in Python</a:t>
            </a:r>
          </a:p>
        </p:txBody>
      </p:sp>
    </p:spTree>
    <p:extLst>
      <p:ext uri="{BB962C8B-B14F-4D97-AF65-F5344CB8AC3E}">
        <p14:creationId xmlns:p14="http://schemas.microsoft.com/office/powerpoint/2010/main" val="3517092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845</Words>
  <Application>Microsoft Macintosh PowerPoint</Application>
  <PresentationFormat>Widescreen</PresentationFormat>
  <Paragraphs>100</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Courier New</vt:lpstr>
      <vt:lpstr>Wingdings</vt:lpstr>
      <vt:lpstr>Office Theme</vt:lpstr>
      <vt:lpstr>EN.540.635 Software Carpentry  Lecture 9 Inheritance | Object-oriented Programming</vt:lpstr>
      <vt:lpstr>Review: Classes</vt:lpstr>
      <vt:lpstr>Animal Class</vt:lpstr>
      <vt:lpstr>Inheritance</vt:lpstr>
      <vt:lpstr>Inheritance</vt:lpstr>
      <vt:lpstr>Inheritance</vt:lpstr>
      <vt:lpstr>Cat class</vt:lpstr>
      <vt:lpstr>Person class</vt:lpstr>
      <vt:lpstr>Access Control in Python</vt:lpstr>
      <vt:lpstr>Person class</vt:lpstr>
      <vt:lpstr>Student class</vt:lpstr>
      <vt:lpstr>Class Variables</vt:lpstr>
      <vt:lpstr>Abstract Base Class (ABC)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EN.540.635 Software Carpentry  Lecture # This is the Title of the Lecture</dc:title>
  <dc:creator>Isaiah Chen</dc:creator>
  <cp:lastModifiedBy>Yinong Zhao</cp:lastModifiedBy>
  <cp:revision>42</cp:revision>
  <dcterms:created xsi:type="dcterms:W3CDTF">2020-01-08T21:03:57Z</dcterms:created>
  <dcterms:modified xsi:type="dcterms:W3CDTF">2023-03-27T22:19:01Z</dcterms:modified>
</cp:coreProperties>
</file>